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2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7" r:id="rId4"/>
    <p:sldId id="268" r:id="rId5"/>
    <p:sldId id="269" r:id="rId6"/>
    <p:sldId id="277" r:id="rId7"/>
    <p:sldId id="270" r:id="rId8"/>
    <p:sldId id="278" r:id="rId9"/>
    <p:sldId id="272" r:id="rId10"/>
    <p:sldId id="273" r:id="rId11"/>
    <p:sldId id="274" r:id="rId12"/>
    <p:sldId id="275" r:id="rId13"/>
    <p:sldId id="276" r:id="rId14"/>
    <p:sldId id="279" r:id="rId15"/>
  </p:sldIdLst>
  <p:sldSz cx="12188825" cy="6858000"/>
  <p:notesSz cx="6858000" cy="9144000"/>
  <p:defaultTextStyle>
    <a:defPPr rtl="0">
      <a:defRPr lang="el-G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2" autoAdjust="0"/>
  </p:normalViewPr>
  <p:slideViewPr>
    <p:cSldViewPr showGuides="1">
      <p:cViewPr varScale="1">
        <p:scale>
          <a:sx n="77" d="100"/>
          <a:sy n="77" d="100"/>
        </p:scale>
        <p:origin x="-110" y="-302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4134" y="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4D13582-BB2D-4963-A103-433CE83A4A5F}" type="datetime1">
              <a:rPr lang="el-GR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30/10/2023</a:t>
            </a:fld>
            <a:endParaRPr lang="el-GR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l-GR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rtl="0"/>
              <a:t>‹#›</a:t>
            </a:fld>
            <a:endParaRPr lang="el-GR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EA77D25-BB5A-4D47-B74B-4444EA5CF30A}" type="datetime1">
              <a:rPr lang="el-GR" noProof="0" smtClean="0"/>
              <a:pPr/>
              <a:t>30/10/2023</a:t>
            </a:fld>
            <a:endParaRPr lang="el-GR" noProof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8796F01-7154-41E0-B48B-A6921757531A}" type="slidenum">
              <a:rPr lang="el-GR" noProof="0" smtClean="0"/>
              <a:pPr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=""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8796F01-7154-41E0-B48B-A6921757531A}" type="slidenum">
              <a:rPr lang="el-GR" smtClean="0"/>
              <a:pPr rtl="0"/>
              <a:t>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0770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8796F01-7154-41E0-B48B-A6921757531A}" type="slidenum">
              <a:rPr lang="el-GR" smtClean="0"/>
              <a:pPr rtl="0"/>
              <a:t>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8480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1985678" y="3048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12188825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95021" y="6391657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828324" y="2819400"/>
            <a:ext cx="8532178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1B128-3D52-4B5C-88AF-6DF8C57AAE9B}" type="datetime1">
              <a:rPr lang="el-GR" smtClean="0"/>
              <a:pPr/>
              <a:t>30/10/2023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207210" y="2420112"/>
            <a:ext cx="1177440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203147" y="152400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5688119" y="2115312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5814070" y="2209800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789692" y="2199451"/>
            <a:ext cx="609441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162" y="381000"/>
            <a:ext cx="10360501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980F-5E95-49D3-B65A-516868685918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9344766" y="0"/>
            <a:ext cx="2844059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95021" y="6391657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203147" y="155448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6400859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9117241" y="2925763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9243192" y="3020251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9218815" y="3009902"/>
            <a:ext cx="609441" cy="441325"/>
          </a:xfrm>
        </p:spPr>
        <p:txBody>
          <a:bodyPr/>
          <a:lstStyle/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06294" y="304800"/>
            <a:ext cx="8735325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980F-5E95-49D3-B65A-516868685918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852634" y="304802"/>
            <a:ext cx="1929897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980F-5E95-49D3-B65A-516868685918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814070" y="1026373"/>
            <a:ext cx="609441" cy="441325"/>
          </a:xfrm>
        </p:spPr>
        <p:txBody>
          <a:bodyPr/>
          <a:lstStyle/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02231" y="1527048"/>
            <a:ext cx="11335607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11985678" y="1905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203147" y="2286000"/>
            <a:ext cx="11774405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207210" y="142352"/>
            <a:ext cx="11774405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824093" y="2743200"/>
            <a:ext cx="863798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95021" y="6391657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203147" y="152400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C724-1D07-45AD-9A0C-713FA5988050}" type="datetime1">
              <a:rPr lang="el-GR" smtClean="0"/>
              <a:pPr/>
              <a:t>30/10/2023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203147" y="2438400"/>
            <a:ext cx="1177440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5688119" y="2115312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5814070" y="2209800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789692" y="2199451"/>
            <a:ext cx="609441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2833" y="533400"/>
            <a:ext cx="10360501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02231" y="228600"/>
            <a:ext cx="11376237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719589" y="6409944"/>
            <a:ext cx="4058879" cy="365760"/>
          </a:xfrm>
        </p:spPr>
        <p:txBody>
          <a:bodyPr/>
          <a:lstStyle/>
          <a:p>
            <a:pPr rtl="0"/>
            <a:fld id="{EF7EA2A9-D6F1-4E77-B56D-88B2CD87F731}" type="datetime1">
              <a:rPr lang="el-GR" noProof="0" smtClean="0"/>
              <a:pPr rtl="0"/>
              <a:t>30/10/2023</a:t>
            </a:fld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B37DED6-D4C7-42EE-AB49-D2E39E64FDE4}" type="slidenum">
              <a:rPr lang="el-GR" noProof="0" smtClean="0"/>
              <a:pPr rtl="0"/>
              <a:t>‹#›</a:t>
            </a:fld>
            <a:endParaRPr lang="el-GR" noProof="0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6082523" y="1575653"/>
            <a:ext cx="11892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402231" y="1371600"/>
            <a:ext cx="5383398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6399133" y="1371600"/>
            <a:ext cx="5383398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6094413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11985678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03147" y="1371600"/>
            <a:ext cx="11774405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94513" y="6391656"/>
            <a:ext cx="11774405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02231" y="1524000"/>
            <a:ext cx="5385514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386777" y="1524000"/>
            <a:ext cx="5387630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BF2062-C928-4986-8599-7FFA989A1156}" type="datetime1">
              <a:rPr lang="el-GR" noProof="0" smtClean="0"/>
              <a:pPr rtl="0"/>
              <a:t>30/10/2023</a:t>
            </a:fld>
            <a:endParaRPr lang="el-GR" noProof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06294" y="6409944"/>
            <a:ext cx="4773956" cy="365760"/>
          </a:xfrm>
        </p:spPr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203147" y="1280160"/>
            <a:ext cx="1177440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203147" y="155448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02231" y="2471383"/>
            <a:ext cx="5387461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399133" y="2471383"/>
            <a:ext cx="5383398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5688119" y="956036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5814070" y="1050524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789692" y="1042417"/>
            <a:ext cx="609441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EB37DED6-D4C7-42EE-AB49-D2E39E64FDE4}" type="slidenum">
              <a:rPr lang="el-GR" noProof="0" smtClean="0"/>
              <a:pPr rtl="0"/>
              <a:t>‹#›</a:t>
            </a:fld>
            <a:endParaRPr lang="el-GR" noProof="0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2387B79-2FBE-46AD-950D-AAA9CDF08CEA}" type="datetime1">
              <a:rPr lang="el-GR" noProof="0" smtClean="0"/>
              <a:pPr rtl="0"/>
              <a:t>30/10/2023</a:t>
            </a:fld>
            <a:endParaRPr lang="el-GR" noProof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789692" y="1036021"/>
            <a:ext cx="609441" cy="441325"/>
          </a:xfrm>
        </p:spPr>
        <p:txBody>
          <a:bodyPr/>
          <a:lstStyle/>
          <a:p>
            <a:pPr rtl="0"/>
            <a:fld id="{EB37DED6-D4C7-42EE-AB49-D2E39E64FDE4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11985678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95021" y="6391657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203147" y="158496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980F-5E95-49D3-B65A-516868685918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5688119" y="6324600"/>
            <a:ext cx="812588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203147" y="152400"/>
            <a:ext cx="11774405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11985678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203147" y="609600"/>
            <a:ext cx="3656648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7868" y="914400"/>
            <a:ext cx="314878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07868" y="1981201"/>
            <a:ext cx="314878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203147" y="152400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203147" y="533400"/>
            <a:ext cx="1177440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4164515" y="685800"/>
            <a:ext cx="7516442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726750" y="228600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852701" y="323088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828324" y="312739"/>
            <a:ext cx="609441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DFBB78A-01B4-41F2-96B0-677A4A28283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99084" y="6388386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509D-536E-4387-A82C-24FE17D43747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02231" y="6410848"/>
            <a:ext cx="4509865" cy="365760"/>
          </a:xfrm>
        </p:spPr>
        <p:txBody>
          <a:bodyPr/>
          <a:lstStyle/>
          <a:p>
            <a:r>
              <a:rPr lang="el-GR" smtClean="0"/>
              <a:t>Προσθήκη υποσέλιδου</a:t>
            </a:r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203147" y="533400"/>
            <a:ext cx="1177440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11985678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203147" y="152400"/>
            <a:ext cx="11774405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203147" y="609600"/>
            <a:ext cx="3656648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203147" y="155448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726750" y="228600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852701" y="323088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828324" y="312739"/>
            <a:ext cx="609441" cy="441325"/>
          </a:xfrm>
        </p:spPr>
        <p:txBody>
          <a:bodyPr/>
          <a:lstStyle/>
          <a:p>
            <a:fld id="{2DFBB78A-01B4-41F2-96B0-677A4A28283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99458" y="5029200"/>
            <a:ext cx="7821163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999458" y="609600"/>
            <a:ext cx="7821163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7868" y="990600"/>
            <a:ext cx="3250353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99084" y="6388386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715526" y="6404984"/>
            <a:ext cx="4058879" cy="365760"/>
          </a:xfrm>
        </p:spPr>
        <p:txBody>
          <a:bodyPr/>
          <a:lstStyle/>
          <a:p>
            <a:fld id="{685B3A2F-DE25-48EE-A2F4-37B957D7FB54}" type="datetime1">
              <a:rPr lang="el-GR" smtClean="0"/>
              <a:pPr/>
              <a:t>30/10/2023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02231" y="6410848"/>
            <a:ext cx="4778019" cy="365760"/>
          </a:xfrm>
        </p:spPr>
        <p:txBody>
          <a:bodyPr/>
          <a:lstStyle/>
          <a:p>
            <a:r>
              <a:rPr lang="el-GR" smtClean="0"/>
              <a:t>Προσθήκη υποσέλιδου</a:t>
            </a:r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12188825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1"/>
            <a:ext cx="12188825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1985678" y="0"/>
            <a:ext cx="203147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99084" y="6388386"/>
            <a:ext cx="11774405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7719589" y="6404984"/>
            <a:ext cx="4058879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EF5980F-5E95-49D3-B65A-516868685918}" type="datetime1">
              <a:rPr lang="el-GR" smtClean="0"/>
              <a:pPr/>
              <a:t>30/10/2023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06294" y="6410848"/>
            <a:ext cx="4773956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Προσθήκη υποσέλιδου</a:t>
            </a:r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203147" y="155448"/>
            <a:ext cx="11774405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203147" y="1276743"/>
            <a:ext cx="1177440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5688119" y="956036"/>
            <a:ext cx="812588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5814070" y="1050524"/>
            <a:ext cx="560686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5789692" y="1040175"/>
            <a:ext cx="609441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B37DED6-D4C7-42EE-AB49-D2E39E64F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02231" y="228600"/>
            <a:ext cx="11376237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02231" y="1524000"/>
            <a:ext cx="11376237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sz="2400" dirty="0" err="1" smtClean="0"/>
              <a:t>Περιφερειακο</a:t>
            </a:r>
            <a:r>
              <a:rPr lang="el-GR" sz="2400" dirty="0" smtClean="0"/>
              <a:t> </a:t>
            </a:r>
            <a:r>
              <a:rPr lang="el-GR" sz="2400" dirty="0" err="1" smtClean="0"/>
              <a:t>Γυμνασιο</a:t>
            </a:r>
            <a:r>
              <a:rPr lang="el-GR" sz="2400" dirty="0" smtClean="0"/>
              <a:t> </a:t>
            </a:r>
            <a:r>
              <a:rPr lang="el-GR" sz="2400" dirty="0" err="1" smtClean="0"/>
              <a:t>Κιτιου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2023-24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Επίσκεψη γνωριμίας</a:t>
            </a:r>
          </a:p>
        </p:txBody>
      </p:sp>
    </p:spTree>
    <p:extLst>
      <p:ext uri="{BB962C8B-B14F-4D97-AF65-F5344CB8AC3E}">
        <p14:creationId xmlns="" xmlns:p14="http://schemas.microsoft.com/office/powerpoint/2010/main" val="1689887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3E7AAD4-3F65-96D6-6AE5-BF1CAFE9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Μορφές αξιολόγησης</a:t>
            </a:r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="" xmlns:a16="http://schemas.microsoft.com/office/drawing/2014/main" id="{F4B54148-E089-F1A8-AC01-B5CC14B85FF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37612781"/>
              </p:ext>
            </p:extLst>
          </p:nvPr>
        </p:nvGraphicFramePr>
        <p:xfrm>
          <a:off x="401638" y="1527175"/>
          <a:ext cx="11336338" cy="533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668169">
                  <a:extLst>
                    <a:ext uri="{9D8B030D-6E8A-4147-A177-3AD203B41FA5}">
                      <a16:colId xmlns="" xmlns:a16="http://schemas.microsoft.com/office/drawing/2014/main" val="2938732146"/>
                    </a:ext>
                  </a:extLst>
                </a:gridCol>
                <a:gridCol w="5668169">
                  <a:extLst>
                    <a:ext uri="{9D8B030D-6E8A-4147-A177-3AD203B41FA5}">
                      <a16:colId xmlns="" xmlns:a16="http://schemas.microsoft.com/office/drawing/2014/main" val="3771936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ΓΡΑΠΤΗ</a:t>
                      </a:r>
                    </a:p>
                  </a:txBody>
                  <a:tcPr marL="102059" marR="1020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 ΠΡΟΦΟΡΙΚΗ / ΣΥΝΤΡΕΧΟΥΣΑ</a:t>
                      </a:r>
                    </a:p>
                    <a:p>
                      <a:pPr algn="ctr"/>
                      <a:r>
                        <a:rPr lang="el-GR" sz="1800" dirty="0"/>
                        <a:t>(από τον/τη διδάσκοντα/</a:t>
                      </a:r>
                      <a:r>
                        <a:rPr lang="el-GR" sz="1800" dirty="0" err="1"/>
                        <a:t>ουσα</a:t>
                      </a:r>
                      <a:r>
                        <a:rPr lang="el-GR" sz="1800" dirty="0"/>
                        <a:t>)</a:t>
                      </a:r>
                    </a:p>
                    <a:p>
                      <a:endParaRPr lang="el-GR" sz="1800" dirty="0"/>
                    </a:p>
                  </a:txBody>
                  <a:tcPr marL="102059" marR="102059"/>
                </a:tc>
                <a:extLst>
                  <a:ext uri="{0D108BD9-81ED-4DB2-BD59-A6C34878D82A}">
                    <a16:rowId xmlns="" xmlns:a16="http://schemas.microsoft.com/office/drawing/2014/main" val="401670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sz="1800" dirty="0"/>
                    </a:p>
                    <a:p>
                      <a:pPr algn="ctr"/>
                      <a:r>
                        <a:rPr lang="el-GR" sz="1900" dirty="0"/>
                        <a:t>Γραπτή αξιολόγηση τετραμήνου</a:t>
                      </a:r>
                    </a:p>
                    <a:p>
                      <a:pPr algn="ctr"/>
                      <a:r>
                        <a:rPr lang="el-GR" sz="1900" dirty="0"/>
                        <a:t>διάρκειας σαράντα λεπτών (40΄)</a:t>
                      </a:r>
                    </a:p>
                    <a:p>
                      <a:pPr algn="ctr"/>
                      <a:endParaRPr lang="el-GR" sz="2400" dirty="0"/>
                    </a:p>
                  </a:txBody>
                  <a:tcPr marL="102059" marR="1020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/>
                        <a:t>Συμμετοχή μαθητή/τριας στην </a:t>
                      </a:r>
                      <a:r>
                        <a:rPr lang="el-GR" sz="1900" b="1" dirty="0" smtClean="0"/>
                        <a:t>τάξη</a:t>
                      </a:r>
                      <a:endParaRPr lang="el-GR" sz="1900" dirty="0"/>
                    </a:p>
                    <a:p>
                      <a:r>
                        <a:rPr lang="el-GR" sz="1900" dirty="0"/>
                        <a:t>ii. Κατ’ οίκον </a:t>
                      </a:r>
                      <a:r>
                        <a:rPr lang="el-GR" sz="1900" dirty="0" smtClean="0"/>
                        <a:t>εργασία</a:t>
                      </a:r>
                    </a:p>
                    <a:p>
                      <a:endParaRPr lang="el-GR" sz="1900" dirty="0"/>
                    </a:p>
                    <a:p>
                      <a:r>
                        <a:rPr lang="el-GR" sz="1900" dirty="0"/>
                        <a:t>iii. Μικρές γραπτές προειδοποιημένες ασκήσεις στην </a:t>
                      </a:r>
                      <a:r>
                        <a:rPr lang="el-GR" sz="1900" dirty="0" smtClean="0"/>
                        <a:t>τάξη</a:t>
                      </a:r>
                    </a:p>
                    <a:p>
                      <a:endParaRPr lang="el-GR" sz="1900" dirty="0"/>
                    </a:p>
                    <a:p>
                      <a:r>
                        <a:rPr lang="el-GR" sz="1900" dirty="0"/>
                        <a:t>iv. Ατομική ή ομαδική δημιουργική εργασία μελέτης </a:t>
                      </a:r>
                      <a:r>
                        <a:rPr lang="el-GR" sz="1900" dirty="0" smtClean="0"/>
                        <a:t>που</a:t>
                      </a:r>
                      <a:r>
                        <a:rPr lang="el-GR" sz="1900" baseline="0" dirty="0" smtClean="0"/>
                        <a:t>   </a:t>
                      </a:r>
                      <a:r>
                        <a:rPr lang="el-GR" sz="1900" dirty="0" smtClean="0"/>
                        <a:t>προετοιμάζεται </a:t>
                      </a:r>
                      <a:r>
                        <a:rPr lang="el-GR" sz="1900" dirty="0"/>
                        <a:t>κατόπιν ανάθεσης και με την </a:t>
                      </a:r>
                      <a:r>
                        <a:rPr lang="el-GR" sz="1900" dirty="0" smtClean="0"/>
                        <a:t>καθοδήγηση</a:t>
                      </a:r>
                      <a:r>
                        <a:rPr lang="el-GR" sz="1900" baseline="0" dirty="0" smtClean="0"/>
                        <a:t>  </a:t>
                      </a:r>
                      <a:r>
                        <a:rPr lang="el-GR" sz="1900" dirty="0" smtClean="0"/>
                        <a:t>του/της διδάσκοντος/διδάσκουσας</a:t>
                      </a:r>
                    </a:p>
                    <a:p>
                      <a:endParaRPr lang="el-GR" sz="1900" dirty="0"/>
                    </a:p>
                    <a:p>
                      <a:r>
                        <a:rPr lang="el-GR" sz="1900" dirty="0"/>
                        <a:t>v. Δραστηριότητες διάκρισης ή/και εθελοντική εργασία </a:t>
                      </a:r>
                      <a:r>
                        <a:rPr lang="el-GR" sz="1900" dirty="0" smtClean="0"/>
                        <a:t>που</a:t>
                      </a:r>
                      <a:r>
                        <a:rPr lang="el-GR" sz="1900" baseline="0" dirty="0" smtClean="0"/>
                        <a:t> </a:t>
                      </a:r>
                      <a:r>
                        <a:rPr lang="el-GR" sz="1900" dirty="0" smtClean="0"/>
                        <a:t>σχετίζονται </a:t>
                      </a:r>
                      <a:r>
                        <a:rPr lang="el-GR" sz="1900" dirty="0"/>
                        <a:t>με το μάθημα πέραν της διδασκαλίας στην τάξη</a:t>
                      </a:r>
                    </a:p>
                    <a:p>
                      <a:endParaRPr lang="el-GR" sz="1800" dirty="0"/>
                    </a:p>
                  </a:txBody>
                  <a:tcPr marL="102059" marR="102059"/>
                </a:tc>
                <a:extLst>
                  <a:ext uri="{0D108BD9-81ED-4DB2-BD59-A6C34878D82A}">
                    <a16:rowId xmlns="" xmlns:a16="http://schemas.microsoft.com/office/drawing/2014/main" val="393114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114444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19A5ABD-6A29-425E-1C10-BADAD560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Δομή διαγωνίσματος τετραμήνου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C4C8B46-7B81-3B00-8106-BB03EC878E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/>
              <a:t>Το διαγώνισμα της Ιστορίας απαρτίζεται </a:t>
            </a:r>
            <a:r>
              <a:rPr lang="el-GR" b="1" dirty="0"/>
              <a:t>από τρία </a:t>
            </a:r>
            <a:r>
              <a:rPr lang="el-GR" b="1" dirty="0" smtClean="0"/>
              <a:t>μέρη:</a:t>
            </a:r>
          </a:p>
          <a:p>
            <a:pPr algn="ctr">
              <a:buNone/>
            </a:pPr>
            <a:endParaRPr lang="el-GR" dirty="0"/>
          </a:p>
          <a:p>
            <a:r>
              <a:rPr lang="el-GR" b="1" u="sng" dirty="0"/>
              <a:t>Στο Α’ μέρος </a:t>
            </a:r>
            <a:r>
              <a:rPr lang="el-GR" dirty="0"/>
              <a:t>τα παιδιά καλούνται να απαντήσουν σε ερωτήσεις κλειστού τύπου (αντιστοίχιση, σωστό/ λάθος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b="1" u="sng" dirty="0"/>
              <a:t>Στο Β’ μέρος </a:t>
            </a:r>
            <a:r>
              <a:rPr lang="el-GR" dirty="0"/>
              <a:t>πρέπει να απαντήσουν σε ερωτήσεις ανοικτού τύπου που απαιτούν ανάπτυξη.</a:t>
            </a:r>
          </a:p>
          <a:p>
            <a:r>
              <a:rPr lang="el-GR" b="1" u="sng" dirty="0"/>
              <a:t>Τέλος στο Γ’ μέρος </a:t>
            </a:r>
            <a:r>
              <a:rPr lang="el-GR" dirty="0"/>
              <a:t>δίνονται πηγές (οπτικές ή γραπτές) στις οποίες συνδυάζεται η κριτική σκέψη με τις ιστορικές γνώσεις των μαθητών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Όλες οι ερωτήσεις είναι </a:t>
            </a:r>
            <a:r>
              <a:rPr lang="el-GR" b="1" u="sng" dirty="0"/>
              <a:t>υποχρεωτικές.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2407684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CF48EDC-75BA-3FF2-20BD-78908809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Στόχος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3BAEDCE-096D-67E0-540C-9950FD03C33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 Απώτερος στόχος των μεθόδων διδασκαλίας, αξιολόγησης και μελέτης που προαναφέρθηκαν είναι η δημιουργία υπεύθυνων και ελεύθερων δημοκρατικών πολιτών.</a:t>
            </a:r>
          </a:p>
        </p:txBody>
      </p:sp>
    </p:spTree>
    <p:extLst>
      <p:ext uri="{BB962C8B-B14F-4D97-AF65-F5344CB8AC3E}">
        <p14:creationId xmlns="" xmlns:p14="http://schemas.microsoft.com/office/powerpoint/2010/main" val="15497624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6D46AB6-588C-6759-CEE9-8D364DA91F2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Η συνεργασία σας είναι απαραίτητη στην επιτυχία των παιδιών.</a:t>
            </a:r>
          </a:p>
          <a:p>
            <a:endParaRPr lang="el-GR" dirty="0" smtClean="0"/>
          </a:p>
          <a:p>
            <a:r>
              <a:rPr lang="el-GR" dirty="0" smtClean="0"/>
              <a:t>Σας ευχαριστούμε για την προσοχή σας!</a:t>
            </a:r>
          </a:p>
          <a:p>
            <a:endParaRPr lang="el-GR" dirty="0"/>
          </a:p>
          <a:p>
            <a:r>
              <a:rPr lang="el-GR" dirty="0"/>
              <a:t>Σας ευχόμαστε μια καλή και δημιουργική σχολική χρονιά</a:t>
            </a:r>
            <a:r>
              <a:rPr lang="el-GR" dirty="0" smtClean="0"/>
              <a:t>!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6881159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/>
              <a:t>Οι διδάσκοντες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err="1" smtClean="0"/>
              <a:t>Πιτσιλίδου</a:t>
            </a:r>
            <a:r>
              <a:rPr lang="el-GR" dirty="0" smtClean="0"/>
              <a:t>- </a:t>
            </a:r>
            <a:r>
              <a:rPr lang="el-GR" dirty="0" err="1" smtClean="0"/>
              <a:t>Πέρου</a:t>
            </a:r>
            <a:r>
              <a:rPr lang="el-GR" dirty="0" smtClean="0"/>
              <a:t> Αναστασία  Β.Δ.</a:t>
            </a:r>
          </a:p>
          <a:p>
            <a:pPr>
              <a:buNone/>
            </a:pPr>
            <a:r>
              <a:rPr lang="el-GR" smtClean="0"/>
              <a:t>Δάλα</a:t>
            </a:r>
            <a:r>
              <a:rPr lang="el-GR" dirty="0" smtClean="0"/>
              <a:t> Έλλη Β. Δ.</a:t>
            </a:r>
          </a:p>
          <a:p>
            <a:pPr>
              <a:buNone/>
            </a:pPr>
            <a:r>
              <a:rPr lang="el-GR" dirty="0" err="1" smtClean="0"/>
              <a:t>Φλουρής</a:t>
            </a:r>
            <a:r>
              <a:rPr lang="el-GR" dirty="0" smtClean="0"/>
              <a:t> Ιωάννης</a:t>
            </a:r>
          </a:p>
          <a:p>
            <a:pPr>
              <a:buNone/>
            </a:pPr>
            <a:r>
              <a:rPr lang="el-GR" dirty="0" err="1" smtClean="0"/>
              <a:t>Τριανταφύλλου</a:t>
            </a:r>
            <a:r>
              <a:rPr lang="el-GR" dirty="0" smtClean="0"/>
              <a:t> Χρυσούλα</a:t>
            </a:r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Γονείς, καλώς ήρθατε!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rtl="0"/>
            <a:r>
              <a:rPr lang="el-GR" sz="3200" dirty="0"/>
              <a:t>Το μάθημα της Αρχαίας Ιστορίας διδάσκεται δύο περιόδους την εβδομάδα.</a:t>
            </a:r>
          </a:p>
          <a:p>
            <a:pPr rtl="0"/>
            <a:endParaRPr lang="el-GR" sz="3200" dirty="0"/>
          </a:p>
          <a:p>
            <a:pPr rtl="0"/>
            <a:r>
              <a:rPr lang="el-GR" sz="3200" dirty="0"/>
              <a:t>Χρησιμοποιούμε </a:t>
            </a:r>
            <a:r>
              <a:rPr lang="el-GR" sz="3200" b="1" dirty="0"/>
              <a:t>συνδυαστικά </a:t>
            </a:r>
            <a:r>
              <a:rPr lang="el-GR" sz="3200" dirty="0"/>
              <a:t>τα δύο εγχειρίδια με φύλλα εργασίας τα οποία διανθίζονται με πηγές ώστε τα παιδιά να αποκτήσουν μια ολοκληρωμένη άποψη της συγκεκριμένης περιόδου.</a:t>
            </a:r>
          </a:p>
          <a:p>
            <a:pPr rtl="0"/>
            <a:endParaRPr lang="el-GR" sz="3200" dirty="0"/>
          </a:p>
          <a:p>
            <a:pPr rtl="0"/>
            <a:endParaRPr lang="el-GR" sz="3200" dirty="0"/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953219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C4DEB9E-B153-2E98-04D5-49D431BE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Σχολικά Εγχειρίδια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="" xmlns:a16="http://schemas.microsoft.com/office/drawing/2014/main" id="{C504FC95-36AD-08A7-B786-7D8785EFD9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="" xmlns:a16="http://schemas.microsoft.com/office/drawing/2014/main" id="{0A9A8FFA-E60A-6205-8F85-46AF5497E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732" y="1462580"/>
            <a:ext cx="10150720" cy="53192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766160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D6F5058-CEE0-12AF-AF5B-84D99BBE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Απαραίτητα </a:t>
            </a:r>
            <a:r>
              <a:rPr lang="el-GR" dirty="0"/>
              <a:t>εργαλεία για την </a:t>
            </a:r>
            <a:r>
              <a:rPr lang="el-GR" dirty="0" smtClean="0"/>
              <a:t>καθημερινή παρουσία στην τάξη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95CA84D-6B2F-1E85-A459-5E0442E3C97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Σχολικό </a:t>
            </a:r>
            <a:r>
              <a:rPr lang="el-GR" dirty="0" smtClean="0"/>
              <a:t>εγχειρίδιο</a:t>
            </a:r>
          </a:p>
          <a:p>
            <a:endParaRPr lang="el-GR" dirty="0"/>
          </a:p>
          <a:p>
            <a:r>
              <a:rPr lang="el-GR" dirty="0"/>
              <a:t>Φύλλο </a:t>
            </a:r>
            <a:r>
              <a:rPr lang="el-GR" dirty="0" smtClean="0"/>
              <a:t>εργασίας</a:t>
            </a:r>
          </a:p>
          <a:p>
            <a:endParaRPr lang="el-GR" dirty="0"/>
          </a:p>
          <a:p>
            <a:r>
              <a:rPr lang="el-GR" dirty="0" smtClean="0"/>
              <a:t>Τετράδιο</a:t>
            </a:r>
          </a:p>
          <a:p>
            <a:endParaRPr lang="el-GR" dirty="0"/>
          </a:p>
          <a:p>
            <a:r>
              <a:rPr lang="el-GR" dirty="0"/>
              <a:t>Τα φύλλα εργασίας δίνονται στο μάθημα και στο σπίτι τα παιδιά τα κολλούν στο τετράδιο για να μη χάνονται.</a:t>
            </a:r>
          </a:p>
        </p:txBody>
      </p:sp>
    </p:spTree>
    <p:extLst>
      <p:ext uri="{BB962C8B-B14F-4D97-AF65-F5344CB8AC3E}">
        <p14:creationId xmlns="" xmlns:p14="http://schemas.microsoft.com/office/powerpoint/2010/main" val="3850253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F7A1C03-BF71-717F-2994-4F7BC4E3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Οργάνωση της μελέτης μου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1C6AF0C1-2ACE-FE9D-6A47-1BC6C1521C0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Στο σπίτι κολλώ τα φύλλα εργασίας στο τετράδιο για να μη χάνονται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Διαβάζω προσεκτικά ώστε να κατανοήσω τα σημεία στα οποία </a:t>
            </a:r>
            <a:r>
              <a:rPr lang="el-GR" dirty="0" smtClean="0"/>
              <a:t>έχει </a:t>
            </a:r>
            <a:r>
              <a:rPr lang="el-GR" dirty="0"/>
              <a:t>δοθεί έμφαση κατά τη διάρκεια του μαθήματος και στη συνέχεια τα μαθαίνω καλά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Μελετάω προσεκτικά τις πηγές του βιβλίου (εικόνες, γραπτά κείμενα</a:t>
            </a:r>
            <a:r>
              <a:rPr lang="el-GR" dirty="0" smtClean="0"/>
              <a:t>).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49304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Οργάνωση της μελέτης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Είμαι διαβασμένος όταν μπορώ να ανταποκριθώ προφορικά και γραπτά στην ύλη που διδάχθηκε.</a:t>
            </a:r>
          </a:p>
          <a:p>
            <a:endParaRPr lang="el-GR" dirty="0" smtClean="0"/>
          </a:p>
          <a:p>
            <a:r>
              <a:rPr lang="el-GR" dirty="0" smtClean="0"/>
              <a:t>Η Ιστορία είναι ένα μάθημα που απαιτεί συστηματική μελέτη για να μπορώ να εμπεδώσω και να αποδώσω τα βασικά σημεία της ύλης.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AA5969D-9F93-D2A9-A219-DD07A220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Πώς δουλεύω τις πηγές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0FEE355-2B9E-B6BD-38A9-B7BB975478C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πηγές διακρίνονται σε οπτικές  και γραπτές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Διαβάζω προσεκτικά την οδηγία της άσκησης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Διαβάζω </a:t>
            </a:r>
            <a:r>
              <a:rPr lang="el-GR" dirty="0"/>
              <a:t>την πηγή (αν πρόκειται για γραπτή) και υπογραμμίζω τα σημεία που μου ζητούνται να χρησιμοποιήσω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2819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δουλεύω τις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Πολλές φορές για να έχω μια ολοκληρωμένη απάντηση </a:t>
            </a:r>
            <a:r>
              <a:rPr lang="el-GR" b="1" u="sng" dirty="0" smtClean="0"/>
              <a:t>πρέπει να συνδυάσω τις ιστορικές μου γνώσεις με στοιχεία από τις πηγές</a:t>
            </a:r>
            <a:r>
              <a:rPr lang="el-GR" dirty="0" smtClean="0"/>
              <a:t>. Κρίνω ανάλογα με την οδηγία της άσκησης.</a:t>
            </a:r>
          </a:p>
          <a:p>
            <a:endParaRPr lang="el-GR" dirty="0" smtClean="0"/>
          </a:p>
          <a:p>
            <a:r>
              <a:rPr lang="el-GR" dirty="0" smtClean="0"/>
              <a:t>Απαντάω στην άσκηση </a:t>
            </a:r>
            <a:r>
              <a:rPr lang="el-GR" b="1" u="sng" dirty="0" smtClean="0"/>
              <a:t>με ολοκληρωμένη παράγραφο </a:t>
            </a:r>
            <a:r>
              <a:rPr lang="el-GR" dirty="0" smtClean="0"/>
              <a:t>και όχι με σημεία.</a:t>
            </a:r>
          </a:p>
          <a:p>
            <a:endParaRPr lang="el-GR" dirty="0" smtClean="0"/>
          </a:p>
          <a:p>
            <a:r>
              <a:rPr lang="el-GR" dirty="0" smtClean="0"/>
              <a:t>Στα διαγωνίσματα δε χρησιμοποιούνται απαραίτητα οι ίδιες πηγές με αυτές που διδάχθηκαν κατά τη διάρκεια των μαθημάτων.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477788" y="1772816"/>
            <a:ext cx="11161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8662D4B-2005-4DF3-7ADF-0A546CCB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Αξιολόγηση τετραμήνου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A4FF81D-F942-8188-5611-D4A8776BCF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Ο βαθμός </a:t>
            </a:r>
            <a:r>
              <a:rPr lang="el-GR" dirty="0"/>
              <a:t>είναι αποτέλεσμα της προφορικής και της γραπτής επίδοσης του μαθητή.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Οι μαθητές αξιολογούνται </a:t>
            </a:r>
            <a:r>
              <a:rPr lang="el-GR" b="1" dirty="0"/>
              <a:t>σε κάθε διδακτική περίοδο </a:t>
            </a:r>
            <a:r>
              <a:rPr lang="el-GR" dirty="0"/>
              <a:t>με στόχο την παροχή  κατάλληλης καθοδήγησης και τη βελτίωση των μαθησιακών τους αποτελεσμάτων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Το μάθημα της Ιστορίας στην Α’ Γυμνασίου δεν είναι εξεταζόμενο.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822005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2045</TotalTime>
  <Words>536</Words>
  <Application>Microsoft Office PowerPoint</Application>
  <PresentationFormat>Προσαρμογή</PresentationFormat>
  <Paragraphs>88</Paragraphs>
  <Slides>14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Δημοτικός</vt:lpstr>
      <vt:lpstr>Επίσκεψη γνωριμίας</vt:lpstr>
      <vt:lpstr>Γονείς, καλώς ήρθατε!</vt:lpstr>
      <vt:lpstr>Σχολικά Εγχειρίδια</vt:lpstr>
      <vt:lpstr>  Απαραίτητα εργαλεία για την καθημερινή παρουσία στην τάξη</vt:lpstr>
      <vt:lpstr>Οργάνωση της μελέτης μου</vt:lpstr>
      <vt:lpstr>Οργάνωση της μελέτης μου</vt:lpstr>
      <vt:lpstr>Πώς δουλεύω τις πηγές</vt:lpstr>
      <vt:lpstr>Πώς δουλεύω τις πηγές</vt:lpstr>
      <vt:lpstr>Αξιολόγηση τετραμήνου</vt:lpstr>
      <vt:lpstr>Μορφές αξιολόγησης</vt:lpstr>
      <vt:lpstr>Δομή διαγωνίσματος τετραμήνου</vt:lpstr>
      <vt:lpstr>Στόχος μαθήματος</vt:lpstr>
      <vt:lpstr>Διαφάνεια 13</vt:lpstr>
      <vt:lpstr>Διαφάνεια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Επίσκεψη γνωριμίας</dc:title>
  <dc:creator>Chrysa Triantafyllou</dc:creator>
  <cp:lastModifiedBy>Chrysa Triantafyllou</cp:lastModifiedBy>
  <cp:revision>8</cp:revision>
  <dcterms:created xsi:type="dcterms:W3CDTF">2023-10-25T05:46:37Z</dcterms:created>
  <dcterms:modified xsi:type="dcterms:W3CDTF">2023-10-30T09:46:46Z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