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80" r:id="rId14"/>
    <p:sldId id="272" r:id="rId15"/>
    <p:sldId id="273" r:id="rId16"/>
    <p:sldId id="274" r:id="rId17"/>
    <p:sldId id="276" r:id="rId18"/>
    <p:sldId id="277" r:id="rId19"/>
    <p:sldId id="278" r:id="rId2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3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1591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5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4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44389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5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0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4860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8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3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9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716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4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5667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85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k-language.gr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sotiriakarolidou.wordpress.com/2018/11/22/%CF%83%CF%87%CE%BF%CE%BB%CE%B5%CE%B9%CE%BF-%CE%BA%CE%B1%CE%B9-%CF%83%CF%85%CE%BC%CE%B2%CE%BF%CF%85%CE%BB%CE%B5%CF%85%CF%84%CE%B9%CE%BA%CE%BF%CF%83-%CF%81%CE%BF%CE%BB%CE%BF%CF%83-%CE%B5%CE%BA%CF%80/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21E8A5-83F7-46CB-8DB3-D9C2E297C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8" name="Rectangle 37">
              <a:extLst>
                <a:ext uri="{FF2B5EF4-FFF2-40B4-BE49-F238E27FC236}">
                  <a16:creationId xmlns:a16="http://schemas.microsoft.com/office/drawing/2014/main" id="{653CD2BE-2E9F-4EE2-893E-9F1149F53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4B8522-8FDC-440D-9A59-897764710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DC6149D-68E8-49AA-9566-77003225E6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6481105-F968-4ADB-BF2B-4CDCF6982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CY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F89C4DC-A17E-43A6-811F-5B21A8CFA2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99B0077-A479-4082-A68D-356AF6655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619" y="3760257"/>
            <a:ext cx="9989677" cy="1418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tabLst>
                <a:tab pos="1993264" algn="l"/>
                <a:tab pos="3640454" algn="l"/>
              </a:tabLst>
            </a:pPr>
            <a:r>
              <a:rPr lang="en-US" sz="4600"/>
              <a:t>N</a:t>
            </a:r>
            <a:r>
              <a:rPr lang="en-US" sz="4600" spc="-15"/>
              <a:t> </a:t>
            </a:r>
            <a:r>
              <a:rPr lang="en-US" sz="4600"/>
              <a:t>Ε</a:t>
            </a:r>
            <a:r>
              <a:rPr lang="en-US" sz="4600" spc="-20"/>
              <a:t> </a:t>
            </a:r>
            <a:r>
              <a:rPr lang="en-US" sz="4600" spc="-50"/>
              <a:t>Α</a:t>
            </a:r>
            <a:r>
              <a:rPr lang="en-US" sz="4600"/>
              <a:t>	Ε</a:t>
            </a:r>
            <a:r>
              <a:rPr lang="en-US" sz="4600" spc="5"/>
              <a:t> </a:t>
            </a:r>
            <a:r>
              <a:rPr lang="en-US" sz="4600"/>
              <a:t>Λ</a:t>
            </a:r>
            <a:r>
              <a:rPr lang="en-US" sz="4600" spc="-10"/>
              <a:t> </a:t>
            </a:r>
            <a:r>
              <a:rPr lang="en-US" sz="4600" spc="-60"/>
              <a:t>Λ</a:t>
            </a:r>
            <a:r>
              <a:rPr lang="en-US" sz="4600"/>
              <a:t>	H</a:t>
            </a:r>
            <a:r>
              <a:rPr lang="en-US" sz="4600" spc="-15"/>
              <a:t> </a:t>
            </a:r>
            <a:r>
              <a:rPr lang="en-US" sz="4600"/>
              <a:t>N</a:t>
            </a:r>
            <a:r>
              <a:rPr lang="en-US" sz="4600" spc="-10"/>
              <a:t> </a:t>
            </a:r>
            <a:r>
              <a:rPr lang="en-US" sz="4600"/>
              <a:t>I</a:t>
            </a:r>
            <a:r>
              <a:rPr lang="en-US" sz="4600" spc="-5"/>
              <a:t> </a:t>
            </a:r>
            <a:r>
              <a:rPr lang="en-US" sz="4600"/>
              <a:t>K </a:t>
            </a:r>
            <a:r>
              <a:rPr lang="en-US" sz="4600" spc="-50"/>
              <a:t>Α</a:t>
            </a:r>
            <a:endParaRPr lang="en-US" sz="4600"/>
          </a:p>
          <a:p>
            <a:pPr>
              <a:lnSpc>
                <a:spcPct val="90000"/>
              </a:lnSpc>
              <a:tabLst>
                <a:tab pos="1214755" algn="l"/>
              </a:tabLst>
            </a:pPr>
            <a:r>
              <a:rPr lang="en-US" sz="4600" spc="-25"/>
              <a:t>Α´</a:t>
            </a:r>
            <a:r>
              <a:rPr lang="en-US" sz="4600"/>
              <a:t>	T Α</a:t>
            </a:r>
            <a:r>
              <a:rPr lang="en-US" sz="4600" spc="-10"/>
              <a:t> </a:t>
            </a:r>
            <a:r>
              <a:rPr lang="en-US" sz="4600"/>
              <a:t>Ξ</a:t>
            </a:r>
            <a:r>
              <a:rPr lang="en-US" sz="4600" spc="-10"/>
              <a:t> </a:t>
            </a:r>
            <a:r>
              <a:rPr lang="en-US" sz="4600" spc="-50"/>
              <a:t>H</a:t>
            </a:r>
            <a:endParaRPr lang="en-US" sz="46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0CE853-0601-488F-9CF2-9D137F371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18722-BA49-D857-87F9-999C12687E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239" r="-1" b="25490"/>
          <a:stretch/>
        </p:blipFill>
        <p:spPr>
          <a:xfrm>
            <a:off x="2792242" y="1410208"/>
            <a:ext cx="6568068" cy="177749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4D0232-BD41-4CA2-B21A-7C44D7011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0258" y="629157"/>
            <a:ext cx="2978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30" dirty="0">
                <a:latin typeface="Times New Roman"/>
                <a:cs typeface="Times New Roman"/>
              </a:rPr>
              <a:t>ΜEΘΟ∆ΟΛΟΓΙA</a:t>
            </a:r>
            <a:endParaRPr sz="3200" u="sng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007542"/>
            <a:ext cx="10368893" cy="5221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160020" algn="ctr">
              <a:lnSpc>
                <a:spcPct val="100000"/>
              </a:lnSpc>
              <a:spcBef>
                <a:spcPts val="95"/>
              </a:spcBef>
            </a:pPr>
            <a:r>
              <a:rPr lang="el-GR" sz="2800" dirty="0">
                <a:latin typeface="Times New Roman"/>
                <a:cs typeface="Times New Roman"/>
              </a:rPr>
              <a:t>Σκοπός του μαθήματος της Νεοελληνικής Γλώσσας είναι οι μαθητές να κατακτήσουν τις δεξιότητες της κατανόησης και της παραγωγής Προφορικού και Γραπτού λόγου.</a:t>
            </a:r>
          </a:p>
          <a:p>
            <a:pPr marL="169545" marR="160020" algn="ctr">
              <a:lnSpc>
                <a:spcPct val="100000"/>
              </a:lnSpc>
              <a:spcBef>
                <a:spcPts val="95"/>
              </a:spcBef>
            </a:pPr>
            <a:r>
              <a:rPr lang="el-GR" sz="2800" dirty="0">
                <a:latin typeface="Times New Roman"/>
                <a:cs typeface="Times New Roman"/>
              </a:rPr>
              <a:t>Η Περιγραφή είναι ο </a:t>
            </a:r>
            <a:r>
              <a:rPr lang="el-GR" sz="2800" dirty="0" err="1">
                <a:latin typeface="Times New Roman"/>
                <a:cs typeface="Times New Roman"/>
              </a:rPr>
              <a:t>κειμενικός</a:t>
            </a:r>
            <a:r>
              <a:rPr lang="el-GR" sz="2800" dirty="0">
                <a:latin typeface="Times New Roman"/>
                <a:cs typeface="Times New Roman"/>
              </a:rPr>
              <a:t> τύπος που εστιάζεται η γλωσσική διδασκαλία μέσα από το </a:t>
            </a:r>
            <a:r>
              <a:rPr lang="el-GR" sz="2800" dirty="0" err="1">
                <a:latin typeface="Times New Roman"/>
                <a:cs typeface="Times New Roman"/>
              </a:rPr>
              <a:t>κειμενικό</a:t>
            </a:r>
            <a:r>
              <a:rPr lang="el-GR" sz="2800" dirty="0">
                <a:latin typeface="Times New Roman"/>
                <a:cs typeface="Times New Roman"/>
              </a:rPr>
              <a:t> είδος της Επιστολής.</a:t>
            </a:r>
          </a:p>
          <a:p>
            <a:pPr marL="169545" marR="160020" algn="ctr">
              <a:lnSpc>
                <a:spcPct val="100000"/>
              </a:lnSpc>
              <a:spcBef>
                <a:spcPts val="95"/>
              </a:spcBef>
            </a:pPr>
            <a:r>
              <a:rPr lang="el-GR" sz="2800" dirty="0">
                <a:latin typeface="Times New Roman"/>
                <a:cs typeface="Times New Roman"/>
              </a:rPr>
              <a:t>Οι τύποι της Επιχειρηματολογίας και της Αφήγησης διδάσκονται σε λιγότερη έκταση στην </a:t>
            </a:r>
            <a:r>
              <a:rPr lang="el-GR" sz="2800" dirty="0" err="1">
                <a:latin typeface="Times New Roman"/>
                <a:cs typeface="Times New Roman"/>
              </a:rPr>
              <a:t>Α΄τάξη</a:t>
            </a:r>
            <a:r>
              <a:rPr lang="el-GR" sz="2800" dirty="0">
                <a:latin typeface="Times New Roman"/>
                <a:cs typeface="Times New Roman"/>
              </a:rPr>
              <a:t>.</a:t>
            </a:r>
          </a:p>
          <a:p>
            <a:pPr marL="169545" marR="160020" algn="ctr">
              <a:lnSpc>
                <a:spcPct val="100000"/>
              </a:lnSpc>
              <a:spcBef>
                <a:spcPts val="95"/>
              </a:spcBef>
            </a:pPr>
            <a:r>
              <a:rPr lang="el-GR" sz="2800" dirty="0">
                <a:latin typeface="Times New Roman"/>
                <a:cs typeface="Times New Roman"/>
              </a:rPr>
              <a:t>Στη διδασκαλία δεν ακολουθείται μόνο το διδακτικό εγχειρίδιο, αλλά γίνεται χρήση έγκριτων δημοσιευμένων κειμένων από το διαδίκτυο ή από εφημερίδες και περιοδικά που σκοπό έχουν τη γλωσσική καλλιέργεια των </a:t>
            </a:r>
            <a:r>
              <a:rPr lang="el-GR" sz="2800" dirty="0" err="1">
                <a:latin typeface="Times New Roman"/>
                <a:cs typeface="Times New Roman"/>
              </a:rPr>
              <a:t>γραμματικοσυντακτικών</a:t>
            </a:r>
            <a:r>
              <a:rPr lang="el-GR" sz="2800" dirty="0">
                <a:latin typeface="Times New Roman"/>
                <a:cs typeface="Times New Roman"/>
              </a:rPr>
              <a:t> φαινομένων, που διδάσκονται καθώς και την ανάπτυξη προφορικού και γραπτού λόγου.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36" y="618871"/>
            <a:ext cx="10554970" cy="472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b="1" u="sng" spc="-35" dirty="0">
                <a:latin typeface="Times New Roman"/>
                <a:cs typeface="Times New Roman"/>
              </a:rPr>
              <a:t>Κατ’</a:t>
            </a:r>
            <a:r>
              <a:rPr sz="3200" b="1" u="sng" spc="-210" dirty="0">
                <a:latin typeface="Times New Roman"/>
                <a:cs typeface="Times New Roman"/>
              </a:rPr>
              <a:t> </a:t>
            </a:r>
            <a:r>
              <a:rPr sz="3200" b="1" u="sng" dirty="0" err="1">
                <a:latin typeface="Times New Roman"/>
                <a:cs typeface="Times New Roman"/>
              </a:rPr>
              <a:t>oί</a:t>
            </a:r>
            <a:r>
              <a:rPr lang="el-GR" sz="3200" b="1" u="sng" dirty="0">
                <a:latin typeface="Times New Roman"/>
                <a:cs typeface="Times New Roman"/>
              </a:rPr>
              <a:t>κ</a:t>
            </a:r>
            <a:r>
              <a:rPr sz="3200" b="1" u="sng" dirty="0" err="1">
                <a:latin typeface="Times New Roman"/>
                <a:cs typeface="Times New Roman"/>
              </a:rPr>
              <a:t>oν</a:t>
            </a:r>
            <a:r>
              <a:rPr sz="3200" b="1" u="sng" spc="-120" dirty="0">
                <a:latin typeface="Times New Roman"/>
                <a:cs typeface="Times New Roman"/>
              </a:rPr>
              <a:t> </a:t>
            </a:r>
            <a:r>
              <a:rPr lang="el-GR" sz="3200" b="1" u="sng" spc="-10" dirty="0" err="1">
                <a:latin typeface="Times New Roman"/>
                <a:cs typeface="Times New Roman"/>
              </a:rPr>
              <a:t>ερ</a:t>
            </a:r>
            <a:r>
              <a:rPr sz="3200" b="1" u="sng" spc="-10" dirty="0">
                <a:latin typeface="Times New Roman"/>
                <a:cs typeface="Times New Roman"/>
              </a:rPr>
              <a:t>γα</a:t>
            </a:r>
            <a:r>
              <a:rPr sz="3200" b="1" u="sng" spc="-10" dirty="0" err="1">
                <a:latin typeface="Times New Roman"/>
                <a:cs typeface="Times New Roman"/>
              </a:rPr>
              <a:t>σί</a:t>
            </a:r>
            <a:r>
              <a:rPr sz="3200" b="1" u="sng" spc="-10" dirty="0">
                <a:latin typeface="Times New Roman"/>
                <a:cs typeface="Times New Roman"/>
              </a:rPr>
              <a:t>α:</a:t>
            </a:r>
            <a:endParaRPr sz="3200" u="sng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160"/>
              </a:spcBef>
            </a:pPr>
            <a:r>
              <a:rPr sz="3200" dirty="0">
                <a:latin typeface="Times New Roman"/>
                <a:cs typeface="Times New Roman"/>
              </a:rPr>
              <a:t>Οι</a:t>
            </a:r>
            <a:r>
              <a:rPr sz="3200" spc="17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µαθητές</a:t>
            </a:r>
            <a:r>
              <a:rPr sz="3200" spc="1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µ</a:t>
            </a:r>
            <a:r>
              <a:rPr sz="3200" dirty="0" err="1">
                <a:latin typeface="Times New Roman"/>
                <a:cs typeface="Times New Roman"/>
              </a:rPr>
              <a:t>ελετούν</a:t>
            </a:r>
            <a:r>
              <a:rPr sz="3200" spc="1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π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 err="1">
                <a:latin typeface="Times New Roman"/>
                <a:cs typeface="Times New Roman"/>
              </a:rPr>
              <a:t>οσεκτικά</a:t>
            </a:r>
            <a:r>
              <a:rPr sz="3200" spc="1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όλα</a:t>
            </a:r>
            <a:r>
              <a:rPr sz="3200" spc="1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όσα</a:t>
            </a:r>
            <a:r>
              <a:rPr sz="3200" spc="1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διδάχτηκαν</a:t>
            </a:r>
            <a:r>
              <a:rPr sz="3200" spc="18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στην</a:t>
            </a:r>
            <a:r>
              <a:rPr sz="3200" spc="1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τά</a:t>
            </a:r>
            <a:r>
              <a:rPr lang="el-GR" sz="3200" spc="-10" dirty="0">
                <a:latin typeface="Times New Roman"/>
                <a:cs typeface="Times New Roman"/>
              </a:rPr>
              <a:t>ξ</a:t>
            </a:r>
            <a:r>
              <a:rPr sz="3200" spc="-10" dirty="0">
                <a:latin typeface="Times New Roman"/>
                <a:cs typeface="Times New Roman"/>
              </a:rPr>
              <a:t>η,</a:t>
            </a:r>
            <a:r>
              <a:rPr lang="el-GR"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ανατ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 err="1">
                <a:latin typeface="Times New Roman"/>
                <a:cs typeface="Times New Roman"/>
              </a:rPr>
              <a:t>έχουν</a:t>
            </a:r>
            <a:r>
              <a:rPr lang="el-GR" sz="3200" spc="6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στη</a:t>
            </a:r>
            <a:r>
              <a:rPr lang="el-GR"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«Γ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>
                <a:latin typeface="Times New Roman"/>
                <a:cs typeface="Times New Roman"/>
              </a:rPr>
              <a:t>αµµα</a:t>
            </a:r>
            <a:r>
              <a:rPr sz="3200" dirty="0" err="1">
                <a:latin typeface="Times New Roman"/>
                <a:cs typeface="Times New Roman"/>
              </a:rPr>
              <a:t>τική</a:t>
            </a:r>
            <a:r>
              <a:rPr lang="el-GR" sz="3200" spc="7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της</a:t>
            </a:r>
            <a:r>
              <a:rPr sz="3200" spc="325" dirty="0">
                <a:latin typeface="Times New Roman"/>
                <a:cs typeface="Times New Roman"/>
              </a:rPr>
              <a:t>  </a:t>
            </a:r>
            <a:r>
              <a:rPr sz="3200" dirty="0" err="1">
                <a:latin typeface="Times New Roman"/>
                <a:cs typeface="Times New Roman"/>
              </a:rPr>
              <a:t>Νέ</a:t>
            </a:r>
            <a:r>
              <a:rPr sz="3200" dirty="0">
                <a:latin typeface="Times New Roman"/>
                <a:cs typeface="Times New Roman"/>
              </a:rPr>
              <a:t>ας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Eλληνικής</a:t>
            </a:r>
            <a:r>
              <a:rPr sz="3200" spc="75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Γλ</a:t>
            </a:r>
            <a:r>
              <a:rPr lang="el-GR" sz="3200" dirty="0">
                <a:latin typeface="Times New Roman"/>
                <a:cs typeface="Times New Roman"/>
              </a:rPr>
              <a:t>ώ</a:t>
            </a:r>
            <a:r>
              <a:rPr sz="3200" dirty="0" err="1">
                <a:latin typeface="Times New Roman"/>
                <a:cs typeface="Times New Roman"/>
              </a:rPr>
              <a:t>σσ</a:t>
            </a:r>
            <a:r>
              <a:rPr sz="3200" dirty="0">
                <a:latin typeface="Times New Roman"/>
                <a:cs typeface="Times New Roman"/>
              </a:rPr>
              <a:t>ας»</a:t>
            </a:r>
            <a:r>
              <a:rPr lang="el-GR" sz="3200" dirty="0">
                <a:latin typeface="Times New Roman"/>
                <a:cs typeface="Times New Roman"/>
              </a:rPr>
              <a:t>, </a:t>
            </a:r>
            <a:r>
              <a:rPr sz="3200" spc="-25" dirty="0" err="1">
                <a:latin typeface="Times New Roman"/>
                <a:cs typeface="Times New Roman"/>
              </a:rPr>
              <a:t>στο</a:t>
            </a:r>
            <a:r>
              <a:rPr lang="el-GR" sz="3200" b="1" dirty="0">
                <a:latin typeface="Times New Roman"/>
                <a:cs typeface="Times New Roman"/>
              </a:rPr>
              <a:t> «</a:t>
            </a:r>
            <a:r>
              <a:rPr lang="el-GR" sz="3200" dirty="0">
                <a:latin typeface="Times New Roman"/>
                <a:cs typeface="Times New Roman"/>
              </a:rPr>
              <a:t>Λεξικό</a:t>
            </a:r>
            <a:r>
              <a:rPr lang="el-GR" sz="3200" spc="360" dirty="0">
                <a:latin typeface="Times New Roman"/>
                <a:cs typeface="Times New Roman"/>
              </a:rPr>
              <a:t>  </a:t>
            </a:r>
            <a:r>
              <a:rPr lang="el-GR" sz="3200" dirty="0">
                <a:latin typeface="Times New Roman"/>
                <a:cs typeface="Times New Roman"/>
              </a:rPr>
              <a:t>της</a:t>
            </a:r>
            <a:r>
              <a:rPr lang="el-GR" sz="3200" spc="360" dirty="0">
                <a:latin typeface="Times New Roman"/>
                <a:cs typeface="Times New Roman"/>
              </a:rPr>
              <a:t>  </a:t>
            </a:r>
            <a:r>
              <a:rPr lang="el-GR" sz="3200" dirty="0">
                <a:latin typeface="Times New Roman"/>
                <a:cs typeface="Times New Roman"/>
              </a:rPr>
              <a:t>Κοινής</a:t>
            </a:r>
            <a:r>
              <a:rPr lang="el-GR" sz="3200" spc="365" dirty="0">
                <a:latin typeface="Times New Roman"/>
                <a:cs typeface="Times New Roman"/>
              </a:rPr>
              <a:t>  </a:t>
            </a:r>
            <a:r>
              <a:rPr lang="el-GR" sz="3200" dirty="0">
                <a:latin typeface="Times New Roman"/>
                <a:cs typeface="Times New Roman"/>
              </a:rPr>
              <a:t>Νεοελληνικής</a:t>
            </a:r>
            <a:r>
              <a:rPr lang="el-GR" sz="3200" spc="370" dirty="0">
                <a:latin typeface="Times New Roman"/>
                <a:cs typeface="Times New Roman"/>
              </a:rPr>
              <a:t>  </a:t>
            </a:r>
            <a:r>
              <a:rPr lang="el-GR" sz="3200" dirty="0">
                <a:latin typeface="Times New Roman"/>
                <a:cs typeface="Times New Roman"/>
              </a:rPr>
              <a:t>Γλώσσας»</a:t>
            </a:r>
            <a:r>
              <a:rPr lang="el-GR" sz="3200" b="1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του</a:t>
            </a:r>
            <a:r>
              <a:rPr sz="3200" spc="36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Ιδ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>
                <a:latin typeface="Times New Roman"/>
                <a:cs typeface="Times New Roman"/>
              </a:rPr>
              <a:t>ύµα</a:t>
            </a:r>
            <a:r>
              <a:rPr sz="3200" dirty="0" err="1">
                <a:latin typeface="Times New Roman"/>
                <a:cs typeface="Times New Roman"/>
              </a:rPr>
              <a:t>τος</a:t>
            </a:r>
            <a:r>
              <a:rPr sz="3200" spc="365" dirty="0">
                <a:latin typeface="Times New Roman"/>
                <a:cs typeface="Times New Roman"/>
              </a:rPr>
              <a:t>  </a:t>
            </a:r>
            <a:r>
              <a:rPr sz="3200" spc="-25" dirty="0">
                <a:latin typeface="Times New Roman"/>
                <a:cs typeface="Times New Roman"/>
              </a:rPr>
              <a:t>Μ. </a:t>
            </a:r>
            <a:r>
              <a:rPr sz="3200" dirty="0">
                <a:latin typeface="Times New Roman"/>
                <a:cs typeface="Times New Roman"/>
              </a:rPr>
              <a:t>Τ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>
                <a:latin typeface="Times New Roman"/>
                <a:cs typeface="Times New Roman"/>
              </a:rPr>
              <a:t>ια</a:t>
            </a:r>
            <a:r>
              <a:rPr sz="3200" dirty="0" err="1">
                <a:latin typeface="Times New Roman"/>
                <a:cs typeface="Times New Roman"/>
              </a:rPr>
              <a:t>ντ</a:t>
            </a:r>
            <a:r>
              <a:rPr sz="3200" dirty="0">
                <a:latin typeface="Times New Roman"/>
                <a:cs typeface="Times New Roman"/>
              </a:rPr>
              <a:t>αφυλλίδη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από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την</a:t>
            </a:r>
            <a:r>
              <a:rPr sz="3200" spc="50" dirty="0">
                <a:latin typeface="Times New Roman"/>
                <a:cs typeface="Times New Roman"/>
              </a:rPr>
              <a:t>  </a:t>
            </a:r>
            <a:r>
              <a:rPr sz="3200" dirty="0">
                <a:latin typeface="Times New Roman"/>
                <a:cs typeface="Times New Roman"/>
              </a:rPr>
              <a:t>Ιστοσελίδα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«Πύλη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για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την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Eλληνική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Γλ</a:t>
            </a:r>
            <a:r>
              <a:rPr lang="el-GR" sz="3200" spc="40" dirty="0">
                <a:latin typeface="Times New Roman"/>
                <a:cs typeface="Times New Roman"/>
              </a:rPr>
              <a:t>ώ</a:t>
            </a:r>
            <a:r>
              <a:rPr sz="3200" spc="40" dirty="0" err="1">
                <a:latin typeface="Times New Roman"/>
                <a:cs typeface="Times New Roman"/>
              </a:rPr>
              <a:t>σσ</a:t>
            </a:r>
            <a:r>
              <a:rPr sz="3200" spc="40" dirty="0">
                <a:latin typeface="Times New Roman"/>
                <a:cs typeface="Times New Roman"/>
              </a:rPr>
              <a:t>α» </a:t>
            </a:r>
            <a:r>
              <a:rPr sz="3200" b="1" spc="-35" dirty="0">
                <a:latin typeface="Times New Roman"/>
                <a:cs typeface="Times New Roman"/>
              </a:rPr>
              <a:t>(</a:t>
            </a:r>
            <a:r>
              <a:rPr sz="3200" b="1" u="sng" spc="-35" dirty="0">
                <a:solidFill>
                  <a:srgbClr val="98CA3B"/>
                </a:solidFill>
                <a:uFill>
                  <a:solidFill>
                    <a:srgbClr val="98CA3B"/>
                  </a:solidFill>
                </a:uFill>
                <a:latin typeface="Times New Roman"/>
                <a:cs typeface="Times New Roman"/>
                <a:hlinkClick r:id="rId2"/>
              </a:rPr>
              <a:t>www.greek-</a:t>
            </a:r>
            <a:r>
              <a:rPr sz="3200" b="1" u="sng" dirty="0">
                <a:solidFill>
                  <a:srgbClr val="98CA3B"/>
                </a:solidFill>
                <a:uFill>
                  <a:solidFill>
                    <a:srgbClr val="98CA3B"/>
                  </a:solidFill>
                </a:uFill>
                <a:latin typeface="Times New Roman"/>
                <a:cs typeface="Times New Roman"/>
                <a:hlinkClick r:id="rId2"/>
              </a:rPr>
              <a:t>language.gr</a:t>
            </a:r>
            <a:r>
              <a:rPr sz="3200" dirty="0">
                <a:latin typeface="Times New Roman"/>
                <a:cs typeface="Times New Roman"/>
              </a:rPr>
              <a:t>)</a:t>
            </a:r>
            <a:r>
              <a:rPr sz="3200" spc="5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του</a:t>
            </a:r>
            <a:r>
              <a:rPr sz="3200" spc="5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Κέντ</a:t>
            </a:r>
            <a:r>
              <a:rPr lang="el-GR" sz="3200" dirty="0">
                <a:latin typeface="Times New Roman"/>
                <a:cs typeface="Times New Roman"/>
              </a:rPr>
              <a:t>ρ</a:t>
            </a:r>
            <a:r>
              <a:rPr sz="3200" dirty="0" err="1">
                <a:latin typeface="Times New Roman"/>
                <a:cs typeface="Times New Roman"/>
              </a:rPr>
              <a:t>ου</a:t>
            </a:r>
            <a:r>
              <a:rPr sz="3200" spc="56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Eλληνικής</a:t>
            </a:r>
            <a:r>
              <a:rPr sz="3200" spc="570" dirty="0">
                <a:latin typeface="Times New Roman"/>
                <a:cs typeface="Times New Roman"/>
              </a:rPr>
              <a:t> </a:t>
            </a:r>
            <a:r>
              <a:rPr sz="3200" spc="55" dirty="0" err="1">
                <a:latin typeface="Times New Roman"/>
                <a:cs typeface="Times New Roman"/>
              </a:rPr>
              <a:t>Γλ</a:t>
            </a:r>
            <a:r>
              <a:rPr lang="el-GR" sz="3200" spc="55" dirty="0">
                <a:latin typeface="Times New Roman"/>
                <a:cs typeface="Times New Roman"/>
              </a:rPr>
              <a:t>ώ</a:t>
            </a:r>
            <a:r>
              <a:rPr sz="3200" spc="55" dirty="0" err="1">
                <a:latin typeface="Times New Roman"/>
                <a:cs typeface="Times New Roman"/>
              </a:rPr>
              <a:t>σσ</a:t>
            </a:r>
            <a:r>
              <a:rPr sz="3200" spc="55" dirty="0">
                <a:latin typeface="Times New Roman"/>
                <a:cs typeface="Times New Roman"/>
              </a:rPr>
              <a:t>ας</a:t>
            </a:r>
            <a:r>
              <a:rPr sz="3200" spc="5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και</a:t>
            </a:r>
            <a:r>
              <a:rPr sz="3200" spc="56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µετά </a:t>
            </a:r>
            <a:r>
              <a:rPr sz="3200" dirty="0">
                <a:latin typeface="Times New Roman"/>
                <a:cs typeface="Times New Roman"/>
              </a:rPr>
              <a:t>κάνουν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την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κατ’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οίκον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ε</a:t>
            </a:r>
            <a:r>
              <a:rPr lang="el-GR" sz="3200" spc="-10" dirty="0">
                <a:latin typeface="Times New Roman"/>
                <a:cs typeface="Times New Roman"/>
              </a:rPr>
              <a:t>ρ</a:t>
            </a:r>
            <a:r>
              <a:rPr sz="3200" spc="-10" dirty="0">
                <a:latin typeface="Times New Roman"/>
                <a:cs typeface="Times New Roman"/>
              </a:rPr>
              <a:t>γα</a:t>
            </a:r>
            <a:r>
              <a:rPr sz="3200" spc="-10" dirty="0" err="1">
                <a:latin typeface="Times New Roman"/>
                <a:cs typeface="Times New Roman"/>
              </a:rPr>
              <a:t>σί</a:t>
            </a:r>
            <a:r>
              <a:rPr sz="3200" spc="-10" dirty="0">
                <a:latin typeface="Times New Roman"/>
                <a:cs typeface="Times New Roman"/>
              </a:rPr>
              <a:t>α.</a:t>
            </a:r>
            <a:endParaRPr sz="3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16217-D873-68D4-AF4C-2D1F668C9A02}"/>
              </a:ext>
            </a:extLst>
          </p:cNvPr>
          <p:cNvSpPr txBox="1"/>
          <p:nvPr/>
        </p:nvSpPr>
        <p:spPr>
          <a:xfrm>
            <a:off x="838200" y="609600"/>
            <a:ext cx="108204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u="sng" dirty="0"/>
              <a:t>ΑΞΙΟΛΟΓΗΣΗ ΜΑΘΗΤΗ</a:t>
            </a:r>
          </a:p>
          <a:p>
            <a:r>
              <a:rPr lang="el-GR" sz="3000" b="1" u="sng" dirty="0"/>
              <a:t>Προφορική/Συντρέχουσα</a:t>
            </a:r>
            <a:r>
              <a:rPr lang="el-GR" sz="3000" b="1" dirty="0"/>
              <a:t>( συμμετοχή στο </a:t>
            </a:r>
            <a:r>
              <a:rPr lang="el-GR" sz="3000" b="1" dirty="0" err="1"/>
              <a:t>μάθημα,ενδιαφέρον,κατ</a:t>
            </a:r>
            <a:r>
              <a:rPr lang="el-GR" sz="3000" b="1" dirty="0"/>
              <a:t>΄ </a:t>
            </a:r>
            <a:r>
              <a:rPr lang="el-GR" sz="3000" b="1" dirty="0" err="1"/>
              <a:t>οίκον</a:t>
            </a:r>
            <a:r>
              <a:rPr lang="el-GR" sz="3000" b="1" dirty="0"/>
              <a:t> εργασίες, προαιρετικές εργασίες-</a:t>
            </a:r>
            <a:r>
              <a:rPr lang="en-US" sz="3000" b="1" dirty="0"/>
              <a:t>project, </a:t>
            </a:r>
            <a:r>
              <a:rPr lang="el-GR" sz="3000" b="1" dirty="0"/>
              <a:t>γραπτά διαγωνίσματα (1 Λογοτεχνία, 1 </a:t>
            </a:r>
            <a:r>
              <a:rPr lang="el-GR" sz="3000" b="1" dirty="0" err="1"/>
              <a:t>Γλώσσα+Γραπτή</a:t>
            </a:r>
            <a:r>
              <a:rPr lang="el-GR" sz="3000" b="1" dirty="0"/>
              <a:t> Έκθεση)</a:t>
            </a:r>
            <a:r>
              <a:rPr lang="el-GR" sz="3000" b="1" u="sng" dirty="0"/>
              <a:t> </a:t>
            </a:r>
          </a:p>
          <a:p>
            <a:r>
              <a:rPr lang="el-GR" sz="3000" b="1" u="sng" dirty="0"/>
              <a:t>Βαθμολογία</a:t>
            </a:r>
            <a:r>
              <a:rPr lang="el-GR" sz="3000" dirty="0"/>
              <a:t> ▪ Βαθμός </a:t>
            </a:r>
            <a:r>
              <a:rPr lang="el-GR" sz="3000" dirty="0" err="1"/>
              <a:t>τετραμήνου</a:t>
            </a:r>
            <a:r>
              <a:rPr lang="el-GR" sz="3000" dirty="0"/>
              <a:t> ** Βαθμός Συντρέχουσας Αξιολόγησης (π.χ. συμμετοχή στην τάξη, κατ’ </a:t>
            </a:r>
            <a:r>
              <a:rPr lang="el-GR" sz="3000" dirty="0" err="1"/>
              <a:t>οίκον</a:t>
            </a:r>
            <a:r>
              <a:rPr lang="el-GR" sz="3000" dirty="0"/>
              <a:t> εργασίες, </a:t>
            </a:r>
            <a:r>
              <a:rPr lang="el-GR" sz="3000" dirty="0" err="1"/>
              <a:t>projects</a:t>
            </a:r>
            <a:r>
              <a:rPr lang="el-GR" sz="3000" dirty="0"/>
              <a:t>, διαγωνίσματα, κ.ά.) ▪ Τελικός βαθμός </a:t>
            </a:r>
            <a:r>
              <a:rPr lang="el-GR" sz="3000" dirty="0" err="1"/>
              <a:t>Βαθμός</a:t>
            </a:r>
            <a:r>
              <a:rPr lang="el-GR" sz="3000" dirty="0"/>
              <a:t> Α΄ </a:t>
            </a:r>
            <a:r>
              <a:rPr lang="el-GR" sz="3000" dirty="0" err="1"/>
              <a:t>τετραμήνου</a:t>
            </a:r>
            <a:r>
              <a:rPr lang="el-GR" sz="3000" dirty="0"/>
              <a:t> * 35% + Βαθμός Β΄ </a:t>
            </a:r>
            <a:r>
              <a:rPr lang="el-GR" sz="3000" dirty="0" err="1"/>
              <a:t>τετραμήνου</a:t>
            </a:r>
            <a:r>
              <a:rPr lang="el-GR" sz="3000" dirty="0"/>
              <a:t> * 35% + Βαθμός Τελικής Γραπτής Εξέτασης * 30%</a:t>
            </a:r>
          </a:p>
          <a:p>
            <a:r>
              <a:rPr lang="el-GR" sz="3000" dirty="0"/>
              <a:t>Η τελική Γραπτή Εξέταση στο τέλος της Σχολικής Χρονιάς είναι κεντρική.(30μ.Γλώσσα,40μ.Γραπτή Έκθεση,30μ Λογοτεχνία=100μ)</a:t>
            </a:r>
            <a:endParaRPr lang="en-CY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0BA11-D8A7-5C17-93BD-8588D6FAD98F}"/>
              </a:ext>
            </a:extLst>
          </p:cNvPr>
          <p:cNvSpPr txBox="1"/>
          <p:nvPr/>
        </p:nvSpPr>
        <p:spPr>
          <a:xfrm>
            <a:off x="1905000" y="685800"/>
            <a:ext cx="906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Arial"/>
                <a:cs typeface="Arial"/>
              </a:rPr>
              <a:t>ΔΟΜΗ</a:t>
            </a:r>
            <a:r>
              <a:rPr lang="el-GR" sz="1800" b="1" spc="-75" dirty="0">
                <a:latin typeface="Arial"/>
                <a:cs typeface="Arial"/>
              </a:rPr>
              <a:t> </a:t>
            </a:r>
            <a:r>
              <a:rPr lang="el-GR" sz="1800" b="1" dirty="0">
                <a:latin typeface="Arial"/>
                <a:cs typeface="Arial"/>
              </a:rPr>
              <a:t>Κ</a:t>
            </a:r>
            <a:r>
              <a:rPr lang="en-US" sz="1800" b="1" dirty="0">
                <a:latin typeface="Arial"/>
                <a:cs typeface="Arial"/>
              </a:rPr>
              <a:t>E</a:t>
            </a:r>
            <a:r>
              <a:rPr lang="el-GR" sz="1800" b="1" dirty="0">
                <a:latin typeface="Arial"/>
                <a:cs typeface="Arial"/>
              </a:rPr>
              <a:t>ΝΤΡΙΚΟΥ</a:t>
            </a:r>
            <a:r>
              <a:rPr lang="el-GR" sz="1800" b="1" spc="-50" dirty="0">
                <a:latin typeface="Arial"/>
                <a:cs typeface="Arial"/>
              </a:rPr>
              <a:t> </a:t>
            </a:r>
            <a:r>
              <a:rPr lang="en-US" sz="1800" b="1" spc="-85" dirty="0">
                <a:latin typeface="Arial"/>
                <a:cs typeface="Arial"/>
              </a:rPr>
              <a:t>E</a:t>
            </a:r>
            <a:r>
              <a:rPr lang="el-GR" sz="1800" b="1" spc="-85" dirty="0">
                <a:latin typeface="Arial"/>
                <a:cs typeface="Arial"/>
              </a:rPr>
              <a:t>Ξ</a:t>
            </a:r>
            <a:r>
              <a:rPr lang="en-US" sz="1800" b="1" spc="-85" dirty="0">
                <a:latin typeface="Arial"/>
                <a:cs typeface="Arial"/>
              </a:rPr>
              <a:t>E</a:t>
            </a:r>
            <a:r>
              <a:rPr lang="el-GR" b="1" spc="-85" dirty="0">
                <a:latin typeface="Arial"/>
                <a:cs typeface="Arial"/>
              </a:rPr>
              <a:t>Τ</a:t>
            </a:r>
            <a:r>
              <a:rPr lang="el-GR" sz="1800" b="1" spc="-85" dirty="0">
                <a:latin typeface="Arial"/>
                <a:cs typeface="Arial"/>
              </a:rPr>
              <a:t>ΑΣΤΙΚΟΥ</a:t>
            </a:r>
            <a:r>
              <a:rPr lang="el-GR" sz="1800" b="1" spc="-40" dirty="0">
                <a:latin typeface="Arial"/>
                <a:cs typeface="Arial"/>
              </a:rPr>
              <a:t> </a:t>
            </a:r>
            <a:r>
              <a:rPr lang="el-GR" sz="1800" b="1" dirty="0">
                <a:latin typeface="Arial"/>
                <a:cs typeface="Arial"/>
              </a:rPr>
              <a:t>ΔΟΚΙΜΙΟΥ Ν</a:t>
            </a:r>
            <a:r>
              <a:rPr lang="en-US" sz="1800" b="1" dirty="0">
                <a:latin typeface="Arial"/>
                <a:cs typeface="Arial"/>
              </a:rPr>
              <a:t>E</a:t>
            </a:r>
            <a:r>
              <a:rPr lang="el-GR" sz="1800" b="1" dirty="0">
                <a:latin typeface="Arial"/>
                <a:cs typeface="Arial"/>
              </a:rPr>
              <a:t>ΩΝ</a:t>
            </a:r>
            <a:r>
              <a:rPr lang="el-GR" sz="1800" b="1" spc="-4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E</a:t>
            </a:r>
            <a:r>
              <a:rPr lang="el-GR" sz="1800" b="1" dirty="0">
                <a:latin typeface="Arial"/>
                <a:cs typeface="Arial"/>
              </a:rPr>
              <a:t>ΛΛΗΝΙΚΩΝ</a:t>
            </a:r>
            <a:r>
              <a:rPr lang="el-GR" sz="1800" b="1" spc="-10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A</a:t>
            </a:r>
            <a:r>
              <a:rPr lang="el-GR" sz="1800" b="1" dirty="0">
                <a:latin typeface="Arial"/>
                <a:cs typeface="Arial"/>
              </a:rPr>
              <a:t>΄</a:t>
            </a:r>
            <a:r>
              <a:rPr lang="el-GR" sz="1800" b="1" spc="5" dirty="0">
                <a:latin typeface="Arial"/>
                <a:cs typeface="Arial"/>
              </a:rPr>
              <a:t> </a:t>
            </a:r>
            <a:r>
              <a:rPr lang="el-GR" sz="1800" b="1" spc="-45" dirty="0">
                <a:latin typeface="Arial"/>
                <a:cs typeface="Arial"/>
              </a:rPr>
              <a:t>ΓΥΜΝΑ</a:t>
            </a:r>
            <a:r>
              <a:rPr lang="el-GR" b="1" spc="-45" dirty="0">
                <a:latin typeface="Arial"/>
                <a:cs typeface="Arial"/>
              </a:rPr>
              <a:t>Σ</a:t>
            </a:r>
            <a:r>
              <a:rPr lang="el-GR" sz="1800" b="1" spc="-45" dirty="0">
                <a:latin typeface="Arial"/>
                <a:cs typeface="Arial"/>
              </a:rPr>
              <a:t>ΙΟΥ</a:t>
            </a:r>
            <a:endParaRPr lang="en-CY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7F97BF-9DCB-0297-7075-4233757C04BE}"/>
              </a:ext>
            </a:extLst>
          </p:cNvPr>
          <p:cNvSpPr txBox="1"/>
          <p:nvPr/>
        </p:nvSpPr>
        <p:spPr>
          <a:xfrm>
            <a:off x="838200" y="990600"/>
            <a:ext cx="9789160" cy="5588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algn="ctr">
              <a:lnSpc>
                <a:spcPct val="100000"/>
              </a:lnSpc>
              <a:spcBef>
                <a:spcPts val="100"/>
              </a:spcBef>
            </a:pPr>
            <a:r>
              <a:rPr lang="el-GR" b="1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ΝEΟEΛΛΗΝΙΚΗ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Γ</a:t>
            </a:r>
            <a:r>
              <a:rPr lang="el-GR" sz="1800" b="1" spc="-290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Λ</a:t>
            </a:r>
            <a:r>
              <a:rPr lang="el-GR" sz="1800" b="1" spc="-290" dirty="0">
                <a:latin typeface="Arial"/>
                <a:cs typeface="Arial"/>
              </a:rPr>
              <a:t>  </a:t>
            </a:r>
            <a:r>
              <a:rPr sz="1800" b="1" spc="-290" dirty="0">
                <a:latin typeface="Arial"/>
                <a:cs typeface="Arial"/>
              </a:rPr>
              <a:t>Ω</a:t>
            </a:r>
            <a:r>
              <a:rPr lang="el-GR" sz="1800" b="1" spc="-290" dirty="0">
                <a:latin typeface="Arial"/>
                <a:cs typeface="Arial"/>
              </a:rPr>
              <a:t> </a:t>
            </a:r>
            <a:r>
              <a:rPr lang="el-GR" b="1" spc="-290" dirty="0">
                <a:latin typeface="Arial"/>
                <a:cs typeface="Arial"/>
              </a:rPr>
              <a:t>Σ  </a:t>
            </a:r>
            <a:r>
              <a:rPr lang="el-GR" b="1" spc="-290" dirty="0" err="1">
                <a:latin typeface="Arial"/>
                <a:cs typeface="Arial"/>
              </a:rPr>
              <a:t>Σ</a:t>
            </a:r>
            <a:r>
              <a:rPr sz="1800" b="1" spc="-290" dirty="0">
                <a:latin typeface="Arial"/>
                <a:cs typeface="Arial"/>
              </a:rPr>
              <a:t>Α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ΚΑΙ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ΛΟΓΟ</a:t>
            </a:r>
            <a:r>
              <a:rPr lang="el-GR" sz="1800" b="1" spc="-10" dirty="0">
                <a:latin typeface="Arial"/>
                <a:cs typeface="Arial"/>
              </a:rPr>
              <a:t>Τ</a:t>
            </a:r>
            <a:r>
              <a:rPr sz="1800" b="1" spc="-10" dirty="0">
                <a:latin typeface="Arial"/>
                <a:cs typeface="Arial"/>
              </a:rPr>
              <a:t>EΧΝΙΑ)</a:t>
            </a:r>
            <a:endParaRPr sz="1800" dirty="0">
              <a:latin typeface="Arial"/>
              <a:cs typeface="Arial"/>
            </a:endParaRPr>
          </a:p>
          <a:p>
            <a:pPr marL="22987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ΔΙΑΡΚEΙΑ: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135΄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ώ</a:t>
            </a:r>
            <a:r>
              <a:rPr lang="el-GR" sz="1800" b="1" dirty="0" err="1">
                <a:latin typeface="Arial"/>
                <a:cs typeface="Arial"/>
              </a:rPr>
              <a:t>ρες</a:t>
            </a:r>
            <a:r>
              <a:rPr lang="el-GR" sz="1800" b="1" dirty="0">
                <a:latin typeface="Arial"/>
                <a:cs typeface="Arial"/>
              </a:rPr>
              <a:t> και 15 λεπτά)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dirty="0">
                <a:latin typeface="Times New Roman"/>
                <a:cs typeface="Times New Roman"/>
              </a:rPr>
              <a:t>ΝEΟEΛΛΗΝΙΚΗ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65" dirty="0">
                <a:latin typeface="Times New Roman"/>
                <a:cs typeface="Times New Roman"/>
              </a:rPr>
              <a:t>ΓΛΩΣΣΑ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(70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ΜΟΝΑΔEΣ)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µα</a:t>
            </a:r>
            <a:r>
              <a:rPr sz="2000" spc="-10" dirty="0" err="1">
                <a:latin typeface="Times New Roman"/>
                <a:cs typeface="Times New Roman"/>
              </a:rPr>
              <a:t>θητές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</a:t>
            </a:r>
            <a:r>
              <a:rPr lang="el-GR" sz="2000" spc="-10" dirty="0">
                <a:latin typeface="Times New Roman"/>
                <a:cs typeface="Times New Roman"/>
              </a:rPr>
              <a:t>ξ</a:t>
            </a:r>
            <a:r>
              <a:rPr sz="2000" spc="-10" dirty="0" err="1">
                <a:latin typeface="Times New Roman"/>
                <a:cs typeface="Times New Roman"/>
              </a:rPr>
              <a:t>ιολογούντ</a:t>
            </a:r>
            <a:r>
              <a:rPr sz="2000" spc="-10" dirty="0">
                <a:latin typeface="Times New Roman"/>
                <a:cs typeface="Times New Roman"/>
              </a:rPr>
              <a:t>αι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στους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ά</a:t>
            </a:r>
            <a:r>
              <a:rPr lang="el-GR" sz="2000" spc="-25" dirty="0">
                <a:latin typeface="Times New Roman"/>
                <a:cs typeface="Times New Roman"/>
              </a:rPr>
              <a:t>ξ</a:t>
            </a:r>
            <a:r>
              <a:rPr sz="2000" spc="-25" dirty="0" err="1">
                <a:latin typeface="Times New Roman"/>
                <a:cs typeface="Times New Roman"/>
              </a:rPr>
              <a:t>ονες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κατανóησης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του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πε</a:t>
            </a:r>
            <a:r>
              <a:rPr lang="el-GR" sz="2000" spc="-10" dirty="0">
                <a:latin typeface="Times New Roman"/>
                <a:cs typeface="Times New Roman"/>
              </a:rPr>
              <a:t>ρ</a:t>
            </a:r>
            <a:r>
              <a:rPr sz="2000" spc="-10" dirty="0" err="1">
                <a:latin typeface="Times New Roman"/>
                <a:cs typeface="Times New Roman"/>
              </a:rPr>
              <a:t>ιεχοµένου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της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µο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φής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óσο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στην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πα</a:t>
            </a:r>
            <a:r>
              <a:rPr lang="el-GR" sz="2000" spc="-10" dirty="0">
                <a:latin typeface="Times New Roman"/>
                <a:cs typeface="Times New Roman"/>
              </a:rPr>
              <a:t>ρ</a:t>
            </a:r>
            <a:r>
              <a:rPr sz="2000" spc="-10" dirty="0">
                <a:latin typeface="Times New Roman"/>
                <a:cs typeface="Times New Roman"/>
              </a:rPr>
              <a:t>α</a:t>
            </a:r>
            <a:r>
              <a:rPr sz="2000" spc="-10" dirty="0" err="1">
                <a:latin typeface="Times New Roman"/>
                <a:cs typeface="Times New Roman"/>
              </a:rPr>
              <a:t>γωγή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γ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απ</a:t>
            </a:r>
            <a:r>
              <a:rPr sz="2000" dirty="0" err="1">
                <a:latin typeface="Times New Roman"/>
                <a:cs typeface="Times New Roman"/>
              </a:rPr>
              <a:t>τού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λóγου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1800" b="1" spc="-40" dirty="0">
                <a:latin typeface="Times New Roman"/>
                <a:cs typeface="Times New Roman"/>
              </a:rPr>
              <a:t>ΚΑTΑΝΟΗΣΗ</a:t>
            </a:r>
            <a:r>
              <a:rPr sz="1800" b="1" spc="-10" dirty="0">
                <a:latin typeface="Times New Roman"/>
                <a:cs typeface="Times New Roman"/>
              </a:rPr>
              <a:t> ΠEΡΙEΧΟΜEΝΟY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ΚΑΙ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ΜΟΡΦΗΣ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ΑΔΙΔΑΚTΟY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ΚEΙΜEΝΟY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2000" b="1" dirty="0">
                <a:latin typeface="Times New Roman"/>
                <a:cs typeface="Times New Roman"/>
              </a:rPr>
              <a:t>ΠEΡΙEΧΟΜEΝΟ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(ΜΟΝΑΔEΣ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10)</a:t>
            </a:r>
            <a:endParaRPr sz="2000" dirty="0">
              <a:latin typeface="Times New Roman"/>
              <a:cs typeface="Times New Roman"/>
            </a:endParaRPr>
          </a:p>
          <a:p>
            <a:pPr marL="12700" marR="2540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∆</a:t>
            </a:r>
            <a:r>
              <a:rPr sz="1800" dirty="0" err="1">
                <a:latin typeface="Times New Roman"/>
                <a:cs typeface="Times New Roman"/>
              </a:rPr>
              <a:t>ίνοντ</a:t>
            </a:r>
            <a:r>
              <a:rPr sz="1800" dirty="0">
                <a:latin typeface="Times New Roman"/>
                <a:cs typeface="Times New Roman"/>
              </a:rPr>
              <a:t>αι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δ</a:t>
            </a:r>
            <a:r>
              <a:rPr lang="el-GR" sz="1800" b="1" dirty="0">
                <a:latin typeface="Times New Roman"/>
                <a:cs typeface="Times New Roman"/>
              </a:rPr>
              <a:t>ύ</a:t>
            </a:r>
            <a:r>
              <a:rPr sz="1800" b="1" dirty="0">
                <a:latin typeface="Times New Roman"/>
                <a:cs typeface="Times New Roman"/>
              </a:rPr>
              <a:t>o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(2)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απ</a:t>
            </a:r>
            <a:r>
              <a:rPr sz="1800" b="1" dirty="0" err="1">
                <a:latin typeface="Times New Roman"/>
                <a:cs typeface="Times New Roman"/>
              </a:rPr>
              <a:t>oσ</a:t>
            </a:r>
            <a:r>
              <a:rPr sz="1800" b="1" dirty="0">
                <a:latin typeface="Times New Roman"/>
                <a:cs typeface="Times New Roman"/>
              </a:rPr>
              <a:t>πάσµατα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αδίδα</a:t>
            </a:r>
            <a:r>
              <a:rPr lang="el-GR" sz="1800" b="1" dirty="0">
                <a:latin typeface="Times New Roman"/>
                <a:cs typeface="Times New Roman"/>
              </a:rPr>
              <a:t>κ</a:t>
            </a:r>
            <a:r>
              <a:rPr sz="1800" b="1" dirty="0" err="1">
                <a:latin typeface="Times New Roman"/>
                <a:cs typeface="Times New Roman"/>
              </a:rPr>
              <a:t>των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lang="el-GR" b="1" spc="-55" dirty="0">
                <a:latin typeface="Times New Roman"/>
                <a:cs typeface="Times New Roman"/>
              </a:rPr>
              <a:t>κε</a:t>
            </a:r>
            <a:r>
              <a:rPr lang="el-GR" b="1" cap="small" spc="-55" dirty="0">
                <a:latin typeface="Times New Roman"/>
                <a:cs typeface="Times New Roman"/>
              </a:rPr>
              <a:t>ι</a:t>
            </a:r>
            <a:r>
              <a:rPr sz="1800" b="1" dirty="0">
                <a:latin typeface="Times New Roman"/>
                <a:cs typeface="Times New Roman"/>
              </a:rPr>
              <a:t>µ</a:t>
            </a:r>
            <a:r>
              <a:rPr sz="1800" b="1" dirty="0" err="1">
                <a:latin typeface="Times New Roman"/>
                <a:cs typeface="Times New Roman"/>
              </a:rPr>
              <a:t>ένων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</a:t>
            </a:r>
            <a:r>
              <a:rPr lang="el-GR" sz="1800" dirty="0">
                <a:latin typeface="Times New Roman"/>
                <a:cs typeface="Times New Roman"/>
              </a:rPr>
              <a:t>ρ</a:t>
            </a:r>
            <a:r>
              <a:rPr sz="1800" dirty="0" err="1">
                <a:latin typeface="Times New Roman"/>
                <a:cs typeface="Times New Roman"/>
              </a:rPr>
              <a:t>ωτóτυ</a:t>
            </a:r>
            <a:r>
              <a:rPr sz="1800" dirty="0">
                <a:latin typeface="Times New Roman"/>
                <a:cs typeface="Times New Roman"/>
              </a:rPr>
              <a:t>πα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διασκευασµένα,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lang="el-GR"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</a:t>
            </a:r>
            <a:r>
              <a:rPr sz="1800" dirty="0" err="1">
                <a:latin typeface="Times New Roman"/>
                <a:cs typeface="Times New Roman"/>
              </a:rPr>
              <a:t>ου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αναφέ</a:t>
            </a:r>
            <a:r>
              <a:rPr lang="el-GR" sz="1800" dirty="0">
                <a:latin typeface="Times New Roman"/>
                <a:cs typeface="Times New Roman"/>
              </a:rPr>
              <a:t>ρ</a:t>
            </a:r>
            <a:r>
              <a:rPr sz="1800" dirty="0" err="1">
                <a:latin typeface="Times New Roman"/>
                <a:cs typeface="Times New Roman"/>
              </a:rPr>
              <a:t>οντ</a:t>
            </a:r>
            <a:r>
              <a:rPr sz="1800" dirty="0">
                <a:latin typeface="Times New Roman"/>
                <a:cs typeface="Times New Roman"/>
              </a:rPr>
              <a:t>αι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θέµα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σχετικó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µε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τη </a:t>
            </a:r>
            <a:r>
              <a:rPr sz="1800" dirty="0">
                <a:latin typeface="Times New Roman"/>
                <a:cs typeface="Times New Roman"/>
              </a:rPr>
              <a:t>διδαχθείσα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θεµατολογία.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4127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µαθητές/µα</a:t>
            </a:r>
            <a:r>
              <a:rPr sz="1800" spc="-10" dirty="0" err="1">
                <a:latin typeface="Times New Roman"/>
                <a:cs typeface="Times New Roman"/>
              </a:rPr>
              <a:t>θήτ</a:t>
            </a:r>
            <a:r>
              <a:rPr lang="el-GR" sz="1800" spc="-10" dirty="0">
                <a:latin typeface="Times New Roman"/>
                <a:cs typeface="Times New Roman"/>
              </a:rPr>
              <a:t>ρ</a:t>
            </a:r>
            <a:r>
              <a:rPr sz="1800" spc="-10" dirty="0" err="1">
                <a:latin typeface="Times New Roman"/>
                <a:cs typeface="Times New Roman"/>
              </a:rPr>
              <a:t>ιες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καλούνται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απαντήσουν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lang="el-GR" b="1" spc="-15" dirty="0" err="1">
                <a:latin typeface="Times New Roman"/>
                <a:cs typeface="Times New Roman"/>
              </a:rPr>
              <a:t>ερ</a:t>
            </a:r>
            <a:r>
              <a:rPr sz="1800" b="1" dirty="0" err="1">
                <a:latin typeface="Times New Roman"/>
                <a:cs typeface="Times New Roman"/>
              </a:rPr>
              <a:t>ωτήσ</a:t>
            </a:r>
            <a:r>
              <a:rPr lang="el-GR" sz="1800" b="1" dirty="0">
                <a:latin typeface="Times New Roman"/>
                <a:cs typeface="Times New Roman"/>
              </a:rPr>
              <a:t>εις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έτσι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lang="el-GR" spc="65" dirty="0">
                <a:latin typeface="Times New Roman"/>
                <a:cs typeface="Times New Roman"/>
              </a:rPr>
              <a:t>ώ</a:t>
            </a:r>
            <a:r>
              <a:rPr sz="1800" spc="65" dirty="0" err="1">
                <a:latin typeface="Times New Roman"/>
                <a:cs typeface="Times New Roman"/>
              </a:rPr>
              <a:t>στε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lang="el-GR" sz="1800" spc="-10" dirty="0">
                <a:latin typeface="Times New Roman"/>
                <a:cs typeface="Times New Roman"/>
              </a:rPr>
              <a:t>ξ</a:t>
            </a:r>
            <a:r>
              <a:rPr sz="1800" spc="-10" dirty="0" err="1">
                <a:latin typeface="Times New Roman"/>
                <a:cs typeface="Times New Roman"/>
              </a:rPr>
              <a:t>ιολογείτ</a:t>
            </a:r>
            <a:r>
              <a:rPr sz="1800" spc="-10" dirty="0">
                <a:latin typeface="Times New Roman"/>
                <a:cs typeface="Times New Roman"/>
              </a:rPr>
              <a:t>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Κατανóηση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πεpιεχοµένου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του </a:t>
            </a:r>
            <a:r>
              <a:rPr sz="1800" spc="-10" dirty="0">
                <a:latin typeface="Times New Roman"/>
                <a:cs typeface="Times New Roman"/>
              </a:rPr>
              <a:t>κειµένου.</a:t>
            </a:r>
            <a:endParaRPr sz="18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000" b="1" dirty="0">
                <a:latin typeface="Times New Roman"/>
                <a:cs typeface="Times New Roman"/>
              </a:rPr>
              <a:t>ΜΟΡΦΗ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(ΜΟΝΑΔEΣ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20)</a:t>
            </a:r>
            <a:endParaRPr sz="1800" dirty="0">
              <a:latin typeface="Times New Roman"/>
              <a:cs typeface="Times New Roman"/>
            </a:endParaRPr>
          </a:p>
          <a:p>
            <a:pPr marL="12700" marR="6032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imes New Roman"/>
                <a:cs typeface="Times New Roman"/>
              </a:rPr>
              <a:t>Οι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µαθητές/µα</a:t>
            </a:r>
            <a:r>
              <a:rPr sz="1800" spc="-10" dirty="0" err="1">
                <a:latin typeface="Times New Roman"/>
                <a:cs typeface="Times New Roman"/>
              </a:rPr>
              <a:t>θήτ</a:t>
            </a:r>
            <a:r>
              <a:rPr lang="el-GR" sz="1800" spc="-10" dirty="0">
                <a:latin typeface="Times New Roman"/>
                <a:cs typeface="Times New Roman"/>
              </a:rPr>
              <a:t>ρ</a:t>
            </a:r>
            <a:r>
              <a:rPr sz="1800" spc="-10" dirty="0" err="1">
                <a:latin typeface="Times New Roman"/>
                <a:cs typeface="Times New Roman"/>
              </a:rPr>
              <a:t>ιες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καλούνται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απαντήσουν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</a:t>
            </a:r>
            <a:r>
              <a:rPr lang="el-GR" sz="1800" dirty="0">
                <a:latin typeface="Times New Roman"/>
                <a:cs typeface="Times New Roman"/>
              </a:rPr>
              <a:t>ρ</a:t>
            </a:r>
            <a:r>
              <a:rPr sz="1800" dirty="0" err="1">
                <a:latin typeface="Times New Roman"/>
                <a:cs typeface="Times New Roman"/>
              </a:rPr>
              <a:t>ωτήσεις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ανοικτού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ή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κλειστού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τύπου,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έτσι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lang="el-GR" spc="65" dirty="0">
                <a:latin typeface="Times New Roman"/>
                <a:cs typeface="Times New Roman"/>
              </a:rPr>
              <a:t>ώ</a:t>
            </a:r>
            <a:r>
              <a:rPr sz="1800" spc="65" dirty="0" err="1">
                <a:latin typeface="Times New Roman"/>
                <a:cs typeface="Times New Roman"/>
              </a:rPr>
              <a:t>στε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να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lang="el-GR" sz="1800" spc="-10" dirty="0">
                <a:latin typeface="Times New Roman"/>
                <a:cs typeface="Times New Roman"/>
              </a:rPr>
              <a:t>ξ</a:t>
            </a:r>
            <a:r>
              <a:rPr sz="1800" spc="-10" dirty="0" err="1">
                <a:latin typeface="Times New Roman"/>
                <a:cs typeface="Times New Roman"/>
              </a:rPr>
              <a:t>ιολογείτ</a:t>
            </a:r>
            <a:r>
              <a:rPr sz="1800" spc="-10" dirty="0">
                <a:latin typeface="Times New Roman"/>
                <a:cs typeface="Times New Roman"/>
              </a:rPr>
              <a:t>αι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Μο</a:t>
            </a:r>
            <a:r>
              <a:rPr lang="el-GR" sz="1800" spc="-10" dirty="0">
                <a:latin typeface="Times New Roman"/>
                <a:cs typeface="Times New Roman"/>
              </a:rPr>
              <a:t>ρ</a:t>
            </a:r>
            <a:r>
              <a:rPr sz="1800" spc="-10" dirty="0" err="1">
                <a:latin typeface="Times New Roman"/>
                <a:cs typeface="Times New Roman"/>
              </a:rPr>
              <a:t>φή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κειµένου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π.χ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λε</a:t>
            </a:r>
            <a:r>
              <a:rPr lang="el-GR" sz="1800" spc="-10" dirty="0">
                <a:latin typeface="Times New Roman"/>
                <a:cs typeface="Times New Roman"/>
              </a:rPr>
              <a:t>ξ</a:t>
            </a:r>
            <a:r>
              <a:rPr sz="1800" spc="-10" dirty="0" err="1">
                <a:latin typeface="Times New Roman"/>
                <a:cs typeface="Times New Roman"/>
              </a:rPr>
              <a:t>ιλογικές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ασκήσεις,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µο</a:t>
            </a:r>
            <a:r>
              <a:rPr lang="el-GR" sz="1800" spc="-10" dirty="0">
                <a:latin typeface="Times New Roman"/>
                <a:cs typeface="Times New Roman"/>
              </a:rPr>
              <a:t>ρ</a:t>
            </a:r>
            <a:r>
              <a:rPr sz="1800" spc="-10" dirty="0" err="1">
                <a:latin typeface="Times New Roman"/>
                <a:cs typeface="Times New Roman"/>
              </a:rPr>
              <a:t>φοσυντ</a:t>
            </a:r>
            <a:r>
              <a:rPr sz="1800" spc="-10" dirty="0">
                <a:latin typeface="Times New Roman"/>
                <a:cs typeface="Times New Roman"/>
              </a:rPr>
              <a:t>ακτικά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φαινóµενα,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δοµικά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στοιχεία.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6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04800"/>
            <a:ext cx="10744200" cy="4092146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211195">
              <a:lnSpc>
                <a:spcPct val="100000"/>
              </a:lnSpc>
              <a:spcBef>
                <a:spcPts val="1370"/>
              </a:spcBef>
              <a:tabLst>
                <a:tab pos="7182484" algn="l"/>
              </a:tabLst>
            </a:pPr>
            <a:endParaRPr lang="el-GR" sz="3600" b="1" spc="-10" dirty="0">
              <a:latin typeface="Times New Roman"/>
              <a:cs typeface="Times New Roman"/>
            </a:endParaRPr>
          </a:p>
          <a:p>
            <a:pPr marL="3211195">
              <a:lnSpc>
                <a:spcPct val="100000"/>
              </a:lnSpc>
              <a:spcBef>
                <a:spcPts val="1370"/>
              </a:spcBef>
              <a:tabLst>
                <a:tab pos="7182484" algn="l"/>
              </a:tabLst>
            </a:pPr>
            <a:endParaRPr lang="el-GR" sz="3600" b="1" spc="-1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lang="el-GR" sz="2000" b="1" spc="-35" dirty="0">
                <a:latin typeface="Times New Roman"/>
                <a:cs typeface="Times New Roman"/>
              </a:rPr>
              <a:t>ΠΑΡΑΓΩΓΗ</a:t>
            </a:r>
            <a:r>
              <a:rPr lang="el-GR" sz="2000" b="1" spc="-20" dirty="0">
                <a:latin typeface="Times New Roman"/>
                <a:cs typeface="Times New Roman"/>
              </a:rPr>
              <a:t> </a:t>
            </a:r>
            <a:r>
              <a:rPr lang="el-GR" sz="2000" b="1" spc="-60" dirty="0">
                <a:latin typeface="Times New Roman"/>
                <a:cs typeface="Times New Roman"/>
              </a:rPr>
              <a:t>ΓΡΑΠ</a:t>
            </a:r>
            <a:r>
              <a:rPr lang="en-US" sz="2000" b="1" spc="-60" dirty="0">
                <a:latin typeface="Times New Roman"/>
                <a:cs typeface="Times New Roman"/>
              </a:rPr>
              <a:t>T</a:t>
            </a:r>
            <a:r>
              <a:rPr lang="el-GR" sz="2000" b="1" spc="-60" dirty="0">
                <a:latin typeface="Times New Roman"/>
                <a:cs typeface="Times New Roman"/>
              </a:rPr>
              <a:t>Ο</a:t>
            </a:r>
            <a:r>
              <a:rPr lang="en-US" sz="2000" b="1" spc="-60" dirty="0">
                <a:latin typeface="Times New Roman"/>
                <a:cs typeface="Times New Roman"/>
              </a:rPr>
              <a:t>Y</a:t>
            </a:r>
            <a:r>
              <a:rPr lang="en-US" sz="2000" b="1" spc="-10" dirty="0">
                <a:latin typeface="Times New Roman"/>
                <a:cs typeface="Times New Roman"/>
              </a:rPr>
              <a:t> </a:t>
            </a:r>
            <a:r>
              <a:rPr lang="en-US" sz="2000" b="1" spc="-30" dirty="0">
                <a:latin typeface="Times New Roman"/>
                <a:cs typeface="Times New Roman"/>
              </a:rPr>
              <a:t>E</a:t>
            </a:r>
            <a:r>
              <a:rPr lang="el-GR" sz="2000" b="1" spc="-30" dirty="0">
                <a:latin typeface="Times New Roman"/>
                <a:cs typeface="Times New Roman"/>
              </a:rPr>
              <a:t>ΠΙΚΟΙΝΩΝΙΑΚΟ</a:t>
            </a:r>
            <a:r>
              <a:rPr lang="en-US" sz="2000" b="1" spc="-30" dirty="0">
                <a:latin typeface="Times New Roman"/>
                <a:cs typeface="Times New Roman"/>
              </a:rPr>
              <a:t>Y</a:t>
            </a:r>
            <a:r>
              <a:rPr lang="en-US" sz="2000" b="1" spc="-140" dirty="0">
                <a:latin typeface="Times New Roman"/>
                <a:cs typeface="Times New Roman"/>
              </a:rPr>
              <a:t> </a:t>
            </a:r>
            <a:r>
              <a:rPr lang="el-GR" sz="2000" b="1" spc="-25" dirty="0">
                <a:latin typeface="Times New Roman"/>
                <a:cs typeface="Times New Roman"/>
              </a:rPr>
              <a:t>ΛΟΓΟ</a:t>
            </a:r>
            <a:r>
              <a:rPr lang="en-US" sz="2000" b="1" spc="-25" dirty="0">
                <a:latin typeface="Times New Roman"/>
                <a:cs typeface="Times New Roman"/>
              </a:rPr>
              <a:t>Y</a:t>
            </a:r>
            <a:r>
              <a:rPr lang="en-US" sz="2000" b="1" spc="-10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(</a:t>
            </a:r>
            <a:r>
              <a:rPr lang="el-GR" sz="2000" b="1" dirty="0">
                <a:latin typeface="Times New Roman"/>
                <a:cs typeface="Times New Roman"/>
              </a:rPr>
              <a:t>ΜΟΝΑΔ</a:t>
            </a:r>
            <a:r>
              <a:rPr lang="en-US" sz="2000" b="1" dirty="0">
                <a:latin typeface="Times New Roman"/>
                <a:cs typeface="Times New Roman"/>
              </a:rPr>
              <a:t>E</a:t>
            </a:r>
            <a:r>
              <a:rPr lang="el-GR" sz="2000" b="1" dirty="0">
                <a:latin typeface="Times New Roman"/>
                <a:cs typeface="Times New Roman"/>
              </a:rPr>
              <a:t>Σ</a:t>
            </a:r>
            <a:r>
              <a:rPr lang="el-GR" sz="2000" b="1" spc="-25" dirty="0">
                <a:latin typeface="Times New Roman"/>
                <a:cs typeface="Times New Roman"/>
              </a:rPr>
              <a:t> 40)</a:t>
            </a:r>
            <a:endParaRPr lang="el-GR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2000" dirty="0">
                <a:latin typeface="Times New Roman"/>
                <a:cs typeface="Times New Roman"/>
              </a:rPr>
              <a:t>A´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l-GR" sz="2000" dirty="0" err="1">
                <a:latin typeface="Times New Roman"/>
                <a:cs typeface="Times New Roman"/>
              </a:rPr>
              <a:t>Γυµνασίου</a:t>
            </a:r>
            <a:r>
              <a:rPr lang="el-GR" sz="2000" dirty="0">
                <a:latin typeface="Times New Roman"/>
                <a:cs typeface="Times New Roman"/>
              </a:rPr>
              <a:t>:</a:t>
            </a:r>
            <a:r>
              <a:rPr lang="el-GR" sz="2000" spc="-50" dirty="0"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E</a:t>
            </a:r>
            <a:r>
              <a:rPr lang="el-GR" sz="2000" b="1" dirty="0" err="1">
                <a:latin typeface="Times New Roman"/>
                <a:cs typeface="Times New Roman"/>
              </a:rPr>
              <a:t>π</a:t>
            </a:r>
            <a:r>
              <a:rPr lang="el-GR" sz="2000" b="1" cap="small" dirty="0" err="1">
                <a:latin typeface="Times New Roman"/>
                <a:cs typeface="Times New Roman"/>
              </a:rPr>
              <a:t>ι</a:t>
            </a:r>
            <a:r>
              <a:rPr lang="el-GR" sz="2000" b="1" dirty="0" err="1">
                <a:latin typeface="Times New Roman"/>
                <a:cs typeface="Times New Roman"/>
              </a:rPr>
              <a:t>στ</a:t>
            </a:r>
            <a:r>
              <a:rPr lang="en-US" sz="2000" b="1" dirty="0">
                <a:latin typeface="Times New Roman"/>
                <a:cs typeface="Times New Roman"/>
              </a:rPr>
              <a:t>o</a:t>
            </a:r>
            <a:r>
              <a:rPr lang="el-GR" sz="2000" b="1" dirty="0" err="1">
                <a:latin typeface="Times New Roman"/>
                <a:cs typeface="Times New Roman"/>
              </a:rPr>
              <a:t>λή</a:t>
            </a:r>
            <a:r>
              <a:rPr lang="el-GR" sz="2000" b="1" spc="-40" dirty="0">
                <a:latin typeface="Times New Roman"/>
                <a:cs typeface="Times New Roman"/>
              </a:rPr>
              <a:t> </a:t>
            </a:r>
            <a:r>
              <a:rPr lang="el-GR" sz="2000" b="1" dirty="0">
                <a:latin typeface="Times New Roman"/>
                <a:cs typeface="Times New Roman"/>
              </a:rPr>
              <a:t>170</a:t>
            </a:r>
            <a:r>
              <a:rPr lang="el-GR" sz="2000" b="1" spc="-30" dirty="0">
                <a:latin typeface="Times New Roman"/>
                <a:cs typeface="Times New Roman"/>
              </a:rPr>
              <a:t> </a:t>
            </a:r>
            <a:r>
              <a:rPr lang="el-GR" sz="2000" b="1" dirty="0">
                <a:latin typeface="Times New Roman"/>
                <a:cs typeface="Times New Roman"/>
              </a:rPr>
              <a:t>‐</a:t>
            </a:r>
            <a:r>
              <a:rPr lang="el-GR" sz="2000" b="1" spc="-25" dirty="0">
                <a:latin typeface="Times New Roman"/>
                <a:cs typeface="Times New Roman"/>
              </a:rPr>
              <a:t> </a:t>
            </a:r>
            <a:r>
              <a:rPr lang="el-GR" sz="2000" b="1" dirty="0">
                <a:latin typeface="Times New Roman"/>
                <a:cs typeface="Times New Roman"/>
              </a:rPr>
              <a:t>200</a:t>
            </a:r>
            <a:r>
              <a:rPr lang="el-GR" sz="2000" b="1" spc="-35" dirty="0">
                <a:latin typeface="Times New Roman"/>
                <a:cs typeface="Times New Roman"/>
              </a:rPr>
              <a:t> </a:t>
            </a:r>
            <a:r>
              <a:rPr lang="el-GR" sz="2000" b="1" spc="-10" dirty="0">
                <a:latin typeface="Times New Roman"/>
                <a:cs typeface="Times New Roman"/>
              </a:rPr>
              <a:t>λέξεις)</a:t>
            </a:r>
            <a:endParaRPr lang="el-GR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lang="el-GR" sz="2000" b="1" spc="-1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latin typeface="Times New Roman"/>
                <a:cs typeface="Times New Roman"/>
              </a:rPr>
              <a:t>ΛΟΓΟTEΧΝΙΑ</a:t>
            </a:r>
            <a:r>
              <a:rPr sz="2000" b="1" dirty="0">
                <a:latin typeface="Times New Roman"/>
                <a:cs typeface="Times New Roman"/>
              </a:rPr>
              <a:t>	(ΜΟΝΑΔEΣ </a:t>
            </a:r>
            <a:r>
              <a:rPr sz="2000" b="1" spc="-25" dirty="0">
                <a:latin typeface="Times New Roman"/>
                <a:cs typeface="Times New Roman"/>
              </a:rPr>
              <a:t>30)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265"/>
              </a:spcBef>
            </a:pPr>
            <a:r>
              <a:rPr sz="2000" dirty="0" err="1">
                <a:latin typeface="Times New Roman"/>
                <a:cs typeface="Times New Roman"/>
              </a:rPr>
              <a:t>Στο</a:t>
            </a:r>
            <a:r>
              <a:rPr sz="2000" spc="7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</a:t>
            </a:r>
            <a:r>
              <a:rPr lang="el-GR" sz="2000" dirty="0">
                <a:latin typeface="Times New Roman"/>
                <a:cs typeface="Times New Roman"/>
              </a:rPr>
              <a:t>ξ</a:t>
            </a:r>
            <a:r>
              <a:rPr sz="2000" dirty="0" err="1">
                <a:latin typeface="Times New Roman"/>
                <a:cs typeface="Times New Roman"/>
              </a:rPr>
              <a:t>ετ</a:t>
            </a:r>
            <a:r>
              <a:rPr sz="2000" dirty="0">
                <a:latin typeface="Times New Roman"/>
                <a:cs typeface="Times New Roman"/>
              </a:rPr>
              <a:t>αστικό</a:t>
            </a:r>
            <a:r>
              <a:rPr sz="2000" spc="7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δοκίµιο</a:t>
            </a:r>
            <a:r>
              <a:rPr sz="2000" spc="7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dirty="0" err="1">
                <a:latin typeface="Times New Roman"/>
                <a:cs typeface="Times New Roman"/>
              </a:rPr>
              <a:t>τίθεντ</a:t>
            </a:r>
            <a:r>
              <a:rPr sz="2000" dirty="0">
                <a:latin typeface="Times New Roman"/>
                <a:cs typeface="Times New Roman"/>
              </a:rPr>
              <a:t>αι</a:t>
            </a:r>
            <a:r>
              <a:rPr sz="2000" spc="7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ένα</a:t>
            </a:r>
            <a:r>
              <a:rPr sz="2000" b="1" spc="7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δ</a:t>
            </a:r>
            <a:r>
              <a:rPr sz="2000" b="1" cap="small" dirty="0">
                <a:latin typeface="Times New Roman"/>
                <a:cs typeface="Times New Roman"/>
              </a:rPr>
              <a:t>ι</a:t>
            </a:r>
            <a:r>
              <a:rPr sz="2000" b="1" dirty="0">
                <a:latin typeface="Times New Roman"/>
                <a:cs typeface="Times New Roman"/>
              </a:rPr>
              <a:t>δαγµένο</a:t>
            </a:r>
            <a:r>
              <a:rPr lang="el-GR" sz="2000" b="1" spc="745" dirty="0">
                <a:latin typeface="Times New Roman"/>
                <a:cs typeface="Times New Roman"/>
              </a:rPr>
              <a:t> και</a:t>
            </a:r>
            <a:r>
              <a:rPr sz="2000" b="1" spc="735" dirty="0">
                <a:latin typeface="Times New Roman"/>
                <a:cs typeface="Times New Roman"/>
              </a:rPr>
              <a:t> </a:t>
            </a:r>
            <a:r>
              <a:rPr sz="2000" b="1" spc="-25" dirty="0" err="1">
                <a:latin typeface="Times New Roman"/>
                <a:cs typeface="Times New Roman"/>
              </a:rPr>
              <a:t>έν</a:t>
            </a:r>
            <a:r>
              <a:rPr sz="2000" b="1" spc="-25" dirty="0">
                <a:latin typeface="Times New Roman"/>
                <a:cs typeface="Times New Roman"/>
              </a:rPr>
              <a:t>α </a:t>
            </a:r>
            <a:r>
              <a:rPr sz="2000" b="1" dirty="0">
                <a:latin typeface="Times New Roman"/>
                <a:cs typeface="Times New Roman"/>
              </a:rPr>
              <a:t>αδίδα</a:t>
            </a:r>
            <a:r>
              <a:rPr lang="el-GR" sz="2000" b="1" dirty="0">
                <a:latin typeface="Times New Roman"/>
                <a:cs typeface="Times New Roman"/>
              </a:rPr>
              <a:t>κ</a:t>
            </a:r>
            <a:r>
              <a:rPr sz="2000" b="1" dirty="0" err="1">
                <a:latin typeface="Times New Roman"/>
                <a:cs typeface="Times New Roman"/>
              </a:rPr>
              <a:t>το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lang="el-GR" sz="2000" b="1" spc="490" dirty="0" err="1">
                <a:latin typeface="Times New Roman"/>
                <a:cs typeface="Times New Roman"/>
              </a:rPr>
              <a:t>κείμε</a:t>
            </a:r>
            <a:r>
              <a:rPr sz="2000" b="1" dirty="0" err="1">
                <a:latin typeface="Times New Roman"/>
                <a:cs typeface="Times New Roman"/>
              </a:rPr>
              <a:t>νο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Οι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ε</a:t>
            </a:r>
            <a:r>
              <a:rPr lang="el-GR" sz="2000" spc="-20" dirty="0">
                <a:latin typeface="Times New Roman"/>
                <a:cs typeface="Times New Roman"/>
              </a:rPr>
              <a:t>ξ</a:t>
            </a:r>
            <a:r>
              <a:rPr sz="2000" spc="-20" dirty="0" err="1">
                <a:latin typeface="Times New Roman"/>
                <a:cs typeface="Times New Roman"/>
              </a:rPr>
              <a:t>ετ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lang="el-GR" sz="2000" spc="-20" dirty="0">
                <a:latin typeface="Times New Roman"/>
                <a:cs typeface="Times New Roman"/>
              </a:rPr>
              <a:t>ζ</a:t>
            </a:r>
            <a:r>
              <a:rPr sz="2000" spc="-20" dirty="0" err="1">
                <a:latin typeface="Times New Roman"/>
                <a:cs typeface="Times New Roman"/>
              </a:rPr>
              <a:t>όµενοι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καλούνται</a:t>
            </a:r>
            <a:r>
              <a:rPr sz="2000" spc="5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απαντήσουν </a:t>
            </a:r>
            <a:r>
              <a:rPr sz="2000" dirty="0">
                <a:latin typeface="Times New Roman"/>
                <a:cs typeface="Times New Roman"/>
              </a:rPr>
              <a:t>σε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τ</a:t>
            </a:r>
            <a:r>
              <a:rPr lang="el-GR" sz="2000" b="1" dirty="0" err="1">
                <a:latin typeface="Times New Roman"/>
                <a:cs typeface="Times New Roman"/>
              </a:rPr>
              <a:t>ρεις</a:t>
            </a:r>
            <a:r>
              <a:rPr sz="2000" b="1" spc="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(3)</a:t>
            </a:r>
            <a:r>
              <a:rPr sz="2000" b="1" spc="130" dirty="0">
                <a:latin typeface="Times New Roman"/>
                <a:cs typeface="Times New Roman"/>
              </a:rPr>
              <a:t> </a:t>
            </a:r>
            <a:r>
              <a:rPr lang="el-GR" sz="2000" b="1" spc="130" dirty="0" err="1">
                <a:latin typeface="Times New Roman"/>
                <a:cs typeface="Times New Roman"/>
              </a:rPr>
              <a:t>ερ</a:t>
            </a:r>
            <a:r>
              <a:rPr sz="2000" b="1" dirty="0" err="1">
                <a:latin typeface="Times New Roman"/>
                <a:cs typeface="Times New Roman"/>
              </a:rPr>
              <a:t>ωτήσ</a:t>
            </a:r>
            <a:r>
              <a:rPr lang="el-GR" sz="2000" b="1" dirty="0">
                <a:latin typeface="Times New Roman"/>
                <a:cs typeface="Times New Roman"/>
              </a:rPr>
              <a:t>εις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Μί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70" dirty="0">
                <a:latin typeface="Times New Roman"/>
                <a:cs typeface="Times New Roman"/>
              </a:rPr>
              <a:t>ε</a:t>
            </a:r>
            <a:r>
              <a:rPr lang="el-GR" sz="2000" spc="70" dirty="0" err="1">
                <a:latin typeface="Times New Roman"/>
                <a:cs typeface="Times New Roman"/>
              </a:rPr>
              <a:t>ρώ</a:t>
            </a:r>
            <a:r>
              <a:rPr sz="2000" spc="70" dirty="0" err="1">
                <a:latin typeface="Times New Roman"/>
                <a:cs typeface="Times New Roman"/>
              </a:rPr>
              <a:t>τηση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τις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εις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dirty="0" err="1">
                <a:latin typeface="Times New Roman"/>
                <a:cs typeface="Times New Roman"/>
              </a:rPr>
              <a:t>φο</a:t>
            </a:r>
            <a:r>
              <a:rPr lang="el-GR" sz="2000" dirty="0" err="1">
                <a:latin typeface="Times New Roman"/>
                <a:cs typeface="Times New Roman"/>
              </a:rPr>
              <a:t>ρά</a:t>
            </a:r>
            <a:r>
              <a:rPr lang="el-GR"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µ</a:t>
            </a:r>
            <a:r>
              <a:rPr sz="2000" spc="-40" dirty="0" err="1">
                <a:latin typeface="Times New Roman"/>
                <a:cs typeface="Times New Roman"/>
              </a:rPr>
              <a:t>όνο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lang="el-GR" sz="2000" spc="-40" dirty="0">
                <a:latin typeface="Times New Roman"/>
                <a:cs typeface="Times New Roman"/>
              </a:rPr>
              <a:t>σ</a:t>
            </a:r>
            <a:r>
              <a:rPr sz="2000" dirty="0" err="1">
                <a:latin typeface="Times New Roman"/>
                <a:cs typeface="Times New Roman"/>
              </a:rPr>
              <a:t>το</a:t>
            </a:r>
            <a:r>
              <a:rPr sz="2000" spc="7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διδαγµένο</a:t>
            </a:r>
            <a:r>
              <a:rPr sz="2000" spc="7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κείµενο</a:t>
            </a:r>
            <a:r>
              <a:rPr sz="2000" spc="7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7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7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δύο</a:t>
            </a:r>
            <a:r>
              <a:rPr sz="2000" spc="780" dirty="0">
                <a:latin typeface="Times New Roman"/>
                <a:cs typeface="Times New Roman"/>
              </a:rPr>
              <a:t> </a:t>
            </a:r>
            <a:r>
              <a:rPr lang="el-GR" sz="2000" spc="780" dirty="0">
                <a:latin typeface="Times New Roman"/>
                <a:cs typeface="Times New Roman"/>
              </a:rPr>
              <a:t>ά</a:t>
            </a:r>
            <a:r>
              <a:rPr sz="2000" dirty="0" err="1">
                <a:latin typeface="Times New Roman"/>
                <a:cs typeface="Times New Roman"/>
              </a:rPr>
              <a:t>λλες</a:t>
            </a:r>
            <a:r>
              <a:rPr sz="2000" spc="78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τη</a:t>
            </a:r>
            <a:r>
              <a:rPr sz="2000" spc="79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συν</a:t>
            </a:r>
            <a:r>
              <a:rPr sz="2000" dirty="0">
                <a:latin typeface="Times New Roman"/>
                <a:cs typeface="Times New Roman"/>
              </a:rPr>
              <a:t>αν</a:t>
            </a:r>
            <a:r>
              <a:rPr lang="el-GR" sz="2000" dirty="0">
                <a:latin typeface="Times New Roman"/>
                <a:cs typeface="Times New Roman"/>
              </a:rPr>
              <a:t>ά</a:t>
            </a:r>
            <a:r>
              <a:rPr sz="2000" dirty="0" err="1">
                <a:latin typeface="Times New Roman"/>
                <a:cs typeface="Times New Roman"/>
              </a:rPr>
              <a:t>γνωση</a:t>
            </a:r>
            <a:r>
              <a:rPr sz="2000" spc="7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του </a:t>
            </a:r>
            <a:r>
              <a:rPr sz="2000" dirty="0">
                <a:latin typeface="Times New Roman"/>
                <a:cs typeface="Times New Roman"/>
              </a:rPr>
              <a:t>διδαγµένου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µε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αδίδακτο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κείµενο.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619806"/>
            <a:ext cx="9753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200" b="1" dirty="0">
                <a:latin typeface="Times New Roman"/>
                <a:cs typeface="Times New Roman"/>
              </a:rPr>
              <a:t>Εισηγήσεις για αποτελεσματικότερη μελέτη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1066801"/>
            <a:ext cx="10210800" cy="7363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sz="2000" b="1" spc="-50" dirty="0">
                <a:latin typeface="Times New Roman"/>
                <a:cs typeface="Times New Roman"/>
              </a:rPr>
              <a:t>ΚΑTΑΛΛΗΛΟ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ΠEΡΙBΑΛΛΟΝ</a:t>
            </a:r>
            <a:r>
              <a:rPr sz="2000" spc="-20" dirty="0">
                <a:latin typeface="Times New Roman"/>
                <a:cs typeface="Times New Roman"/>
              </a:rPr>
              <a:t>:</a:t>
            </a:r>
            <a:r>
              <a:rPr lang="el-GR" sz="2000" spc="-2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Το</a:t>
            </a:r>
            <a:r>
              <a:rPr lang="el-GR"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πε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ιβ</a:t>
            </a:r>
            <a:r>
              <a:rPr sz="2000" dirty="0" err="1">
                <a:latin typeface="Times New Roman"/>
                <a:cs typeface="Times New Roman"/>
              </a:rPr>
              <a:t>άλλον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του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δω</a:t>
            </a:r>
            <a:r>
              <a:rPr sz="2000" dirty="0">
                <a:latin typeface="Times New Roman"/>
                <a:cs typeface="Times New Roman"/>
              </a:rPr>
              <a:t>µα</a:t>
            </a:r>
            <a:r>
              <a:rPr sz="2000" dirty="0" err="1">
                <a:latin typeface="Times New Roman"/>
                <a:cs typeface="Times New Roman"/>
              </a:rPr>
              <a:t>τίου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στο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οπ</a:t>
            </a:r>
            <a:r>
              <a:rPr sz="2000" dirty="0" err="1">
                <a:latin typeface="Times New Roman"/>
                <a:cs typeface="Times New Roman"/>
              </a:rPr>
              <a:t>οίο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</a:t>
            </a:r>
            <a:r>
              <a:rPr sz="2000" dirty="0" err="1">
                <a:latin typeface="Times New Roman"/>
                <a:cs typeface="Times New Roman"/>
              </a:rPr>
              <a:t>ελετά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έν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παιδί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π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έπ</a:t>
            </a:r>
            <a:r>
              <a:rPr sz="2000" dirty="0" err="1">
                <a:latin typeface="Times New Roman"/>
                <a:cs typeface="Times New Roman"/>
              </a:rPr>
              <a:t>ει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είν</a:t>
            </a:r>
            <a:r>
              <a:rPr sz="2000" dirty="0">
                <a:latin typeface="Times New Roman"/>
                <a:cs typeface="Times New Roman"/>
              </a:rPr>
              <a:t>αι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τέτοιο </a:t>
            </a:r>
            <a:r>
              <a:rPr sz="2000" dirty="0">
                <a:latin typeface="Times New Roman"/>
                <a:cs typeface="Times New Roman"/>
              </a:rPr>
              <a:t>που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ευνοεί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συγκέντ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ωσή</a:t>
            </a:r>
            <a:r>
              <a:rPr lang="el-GR" sz="2000" spc="45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του</a:t>
            </a:r>
            <a:r>
              <a:rPr lang="el-GR" sz="2000" dirty="0">
                <a:latin typeface="Times New Roman"/>
                <a:cs typeface="Times New Roman"/>
              </a:rPr>
              <a:t>. Οι 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lang="el-GR" sz="2000" spc="459" dirty="0">
                <a:latin typeface="Times New Roman"/>
                <a:cs typeface="Times New Roman"/>
              </a:rPr>
              <a:t>ηλεκτρονικές </a:t>
            </a:r>
            <a:r>
              <a:rPr sz="2000" dirty="0" err="1">
                <a:latin typeface="Times New Roman"/>
                <a:cs typeface="Times New Roman"/>
              </a:rPr>
              <a:t>συσκευές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  <a:r>
              <a:rPr lang="el-GR" sz="2000" dirty="0">
                <a:latin typeface="Times New Roman"/>
                <a:cs typeface="Times New Roman"/>
              </a:rPr>
              <a:t> ιδίως τα κινητά τηλέφωνα που αποσπούν την </a:t>
            </a:r>
            <a:r>
              <a:rPr lang="el-GR" sz="2000" dirty="0" err="1">
                <a:latin typeface="Times New Roman"/>
                <a:cs typeface="Times New Roman"/>
              </a:rPr>
              <a:t>προσοχή,θα</a:t>
            </a:r>
            <a:r>
              <a:rPr lang="el-GR" sz="2000" dirty="0">
                <a:latin typeface="Times New Roman"/>
                <a:cs typeface="Times New Roman"/>
              </a:rPr>
              <a:t> ήταν καλό να είναι απενεργοποιημένα για να μην διασπάται η προσοχή.</a:t>
            </a: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ΣΩΣTΟΣ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ΠΡΟΓΡΑΜΜΑTΙΣΜΟΣ</a:t>
            </a:r>
            <a:r>
              <a:rPr sz="2000" spc="-35" dirty="0">
                <a:latin typeface="Times New Roman"/>
                <a:cs typeface="Times New Roman"/>
              </a:rPr>
              <a:t>:</a:t>
            </a:r>
            <a:r>
              <a:rPr lang="el-GR" sz="2000" spc="-3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Να </a:t>
            </a:r>
            <a:r>
              <a:rPr sz="2000" dirty="0">
                <a:latin typeface="Times New Roman"/>
                <a:cs typeface="Times New Roman"/>
              </a:rPr>
              <a:t>υπά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χει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lang="el-GR" sz="2000" spc="-15" dirty="0">
                <a:latin typeface="Times New Roman"/>
                <a:cs typeface="Times New Roman"/>
              </a:rPr>
              <a:t>σωστός </a:t>
            </a:r>
            <a:r>
              <a:rPr sz="2000" spc="-10" dirty="0">
                <a:latin typeface="Times New Roman"/>
                <a:cs typeface="Times New Roman"/>
              </a:rPr>
              <a:t>π</a:t>
            </a:r>
            <a:r>
              <a:rPr lang="el-GR" sz="2000" spc="-10" dirty="0">
                <a:latin typeface="Times New Roman"/>
                <a:cs typeface="Times New Roman"/>
              </a:rPr>
              <a:t>ρο</a:t>
            </a:r>
            <a:r>
              <a:rPr sz="2000" spc="-10" dirty="0">
                <a:latin typeface="Times New Roman"/>
                <a:cs typeface="Times New Roman"/>
              </a:rPr>
              <a:t>γ</a:t>
            </a:r>
            <a:r>
              <a:rPr lang="el-GR" sz="2000" spc="-10" dirty="0">
                <a:latin typeface="Times New Roman"/>
                <a:cs typeface="Times New Roman"/>
              </a:rPr>
              <a:t>ρ</a:t>
            </a:r>
            <a:r>
              <a:rPr sz="2000" spc="-10" dirty="0">
                <a:latin typeface="Times New Roman"/>
                <a:cs typeface="Times New Roman"/>
              </a:rPr>
              <a:t>αµµα</a:t>
            </a:r>
            <a:r>
              <a:rPr lang="el-GR" sz="2000" spc="-10" dirty="0" err="1">
                <a:latin typeface="Times New Roman"/>
                <a:cs typeface="Times New Roman"/>
              </a:rPr>
              <a:t>τισμός</a:t>
            </a:r>
            <a:r>
              <a:rPr lang="el-GR" sz="2000" spc="-10" dirty="0">
                <a:latin typeface="Times New Roman"/>
                <a:cs typeface="Times New Roman"/>
              </a:rPr>
              <a:t> για </a:t>
            </a:r>
            <a:r>
              <a:rPr sz="2000" dirty="0" err="1">
                <a:latin typeface="Times New Roman"/>
                <a:cs typeface="Times New Roman"/>
              </a:rPr>
              <a:t>τις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lang="el-GR" sz="2000" spc="75" dirty="0" err="1">
                <a:latin typeface="Times New Roman"/>
                <a:cs typeface="Times New Roman"/>
              </a:rPr>
              <a:t>ώρ</a:t>
            </a:r>
            <a:r>
              <a:rPr sz="2000" spc="75" dirty="0" err="1">
                <a:latin typeface="Times New Roman"/>
                <a:cs typeface="Times New Roman"/>
              </a:rPr>
              <a:t>ες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µελέτης,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του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ελεύθε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ου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χ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óνου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 err="1">
                <a:latin typeface="Times New Roman"/>
                <a:cs typeface="Times New Roman"/>
              </a:rPr>
              <a:t>των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dirty="0" err="1">
                <a:latin typeface="Times New Roman"/>
                <a:cs typeface="Times New Roman"/>
              </a:rPr>
              <a:t>στη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ιοτήτων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</a:t>
            </a:r>
            <a:r>
              <a:rPr sz="2000" dirty="0" err="1">
                <a:latin typeface="Times New Roman"/>
                <a:cs typeface="Times New Roman"/>
              </a:rPr>
              <a:t>υτó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το</a:t>
            </a:r>
            <a:r>
              <a:rPr lang="el-GR" sz="2000" dirty="0">
                <a:latin typeface="Times New Roman"/>
                <a:cs typeface="Times New Roman"/>
              </a:rPr>
              <a:t>ν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óπο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το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παιδί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θα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έχει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µια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στ</a:t>
            </a:r>
            <a:r>
              <a:rPr sz="2000" dirty="0">
                <a:latin typeface="Times New Roman"/>
                <a:cs typeface="Times New Roman"/>
              </a:rPr>
              <a:t>αθε</a:t>
            </a:r>
            <a:r>
              <a:rPr lang="el-GR" sz="2000" dirty="0">
                <a:latin typeface="Times New Roman"/>
                <a:cs typeface="Times New Roman"/>
              </a:rPr>
              <a:t>ρ</a:t>
            </a:r>
            <a:r>
              <a:rPr sz="2000" dirty="0" err="1">
                <a:latin typeface="Times New Roman"/>
                <a:cs typeface="Times New Roman"/>
              </a:rPr>
              <a:t>óτητ</a:t>
            </a:r>
            <a:r>
              <a:rPr sz="2000" dirty="0">
                <a:latin typeface="Times New Roman"/>
                <a:cs typeface="Times New Roman"/>
              </a:rPr>
              <a:t>α,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µια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lang="el-GR" sz="2000" spc="-10" dirty="0">
                <a:latin typeface="Times New Roman"/>
                <a:cs typeface="Times New Roman"/>
              </a:rPr>
              <a:t>ρ</a:t>
            </a:r>
            <a:r>
              <a:rPr sz="2000" spc="-10" dirty="0" err="1">
                <a:latin typeface="Times New Roman"/>
                <a:cs typeface="Times New Roman"/>
              </a:rPr>
              <a:t>ουτίν</a:t>
            </a:r>
            <a:r>
              <a:rPr sz="2000" spc="-10" dirty="0">
                <a:latin typeface="Times New Roman"/>
                <a:cs typeface="Times New Roman"/>
              </a:rPr>
              <a:t>α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lang="el-GR" sz="2400" spc="-1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lang="el-GR" sz="2400" spc="-10" dirty="0">
                <a:latin typeface="Times New Roman"/>
                <a:cs typeface="Times New Roman"/>
              </a:rPr>
              <a:t>Ο κάθε μαθητής να σημειώνει την </a:t>
            </a:r>
            <a:r>
              <a:rPr lang="el-GR" sz="2400" spc="-10" dirty="0" err="1">
                <a:latin typeface="Times New Roman"/>
                <a:cs typeface="Times New Roman"/>
              </a:rPr>
              <a:t>κατ΄οίκον</a:t>
            </a:r>
            <a:r>
              <a:rPr lang="el-GR" sz="2400" spc="-10" dirty="0">
                <a:latin typeface="Times New Roman"/>
                <a:cs typeface="Times New Roman"/>
              </a:rPr>
              <a:t> εργασία του καθημερινά σε σημειωματάριο και να μην περιμένει ανάρτηση από συμμαθητές του στην ομάδα του </a:t>
            </a:r>
            <a:r>
              <a:rPr lang="en-US" sz="2400" spc="-10" dirty="0" err="1">
                <a:latin typeface="Times New Roman"/>
                <a:cs typeface="Times New Roman"/>
              </a:rPr>
              <a:t>viber</a:t>
            </a:r>
            <a:r>
              <a:rPr lang="en-US" sz="2400" spc="-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62585" indent="-349885" algn="just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2585" algn="l"/>
              </a:tabLst>
            </a:pPr>
            <a:endParaRPr lang="el-GR" sz="2800" b="1" spc="-35" dirty="0">
              <a:latin typeface="Times New Roman"/>
              <a:cs typeface="Times New Roman"/>
            </a:endParaRPr>
          </a:p>
          <a:p>
            <a:pPr marL="362585" indent="-349885" algn="just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2585" algn="l"/>
              </a:tabLst>
            </a:pPr>
            <a:endParaRPr lang="el-GR" sz="2800" b="1" spc="-35" dirty="0">
              <a:latin typeface="Times New Roman"/>
              <a:cs typeface="Times New Roman"/>
            </a:endParaRPr>
          </a:p>
          <a:p>
            <a:pPr marL="362585" indent="-349885" algn="just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2585" algn="l"/>
              </a:tabLst>
            </a:pPr>
            <a:endParaRPr lang="el-GR" sz="2800" b="1" spc="-35" dirty="0">
              <a:latin typeface="Times New Roman"/>
              <a:cs typeface="Times New Roman"/>
            </a:endParaRPr>
          </a:p>
          <a:p>
            <a:pPr marL="362585" indent="-349885" algn="just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362585" algn="l"/>
              </a:tabLst>
            </a:pPr>
            <a:endParaRPr lang="el-GR" sz="2800" b="1" spc="-3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0"/>
            <a:ext cx="10972800" cy="6130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50100"/>
              </a:lnSpc>
              <a:spcBef>
                <a:spcPts val="100"/>
              </a:spcBef>
              <a:tabLst>
                <a:tab pos="299085" algn="l"/>
              </a:tabLst>
            </a:pPr>
            <a:endParaRPr lang="el-GR" sz="2400" b="1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1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lang="el-GR" sz="2200" b="1" dirty="0">
                <a:latin typeface="Times New Roman"/>
                <a:cs typeface="Times New Roman"/>
              </a:rPr>
              <a:t>ΚΑΛΛΙΕΡΓΕΙΑ ΥΠΕΥΘΥΝΟΤΗΤΑΣ</a:t>
            </a:r>
            <a:r>
              <a:rPr lang="en-US" sz="2200" b="1" dirty="0">
                <a:latin typeface="Times New Roman"/>
                <a:cs typeface="Times New Roman"/>
              </a:rPr>
              <a:t>:</a:t>
            </a:r>
            <a:r>
              <a:rPr lang="el-GR" sz="2200" b="1" dirty="0">
                <a:latin typeface="Times New Roman"/>
                <a:cs typeface="Times New Roman"/>
              </a:rPr>
              <a:t> </a:t>
            </a:r>
            <a:r>
              <a:rPr lang="el-GR" sz="2200" dirty="0">
                <a:latin typeface="Times New Roman"/>
                <a:cs typeface="Times New Roman"/>
              </a:rPr>
              <a:t>Χρειάζεται λίγος χρόνος να βοηθήσετε τα παιδιά σας στο πώς να ετοιμάζουν τα μαθήματα και τη σχολική τους τσάντα</a:t>
            </a:r>
            <a:r>
              <a:rPr lang="en-US" sz="2200" dirty="0">
                <a:latin typeface="Times New Roman"/>
                <a:cs typeface="Times New Roman"/>
              </a:rPr>
              <a:t>,</a:t>
            </a:r>
            <a:r>
              <a:rPr lang="el-GR" sz="2200" dirty="0">
                <a:latin typeface="Times New Roman"/>
                <a:cs typeface="Times New Roman"/>
              </a:rPr>
              <a:t> για να μπορούν στη συνέχεια να αναλάβουν μόνοι τους τις δικές τους πρωτοβουλίες στο διάβασμά </a:t>
            </a:r>
            <a:r>
              <a:rPr lang="el-GR" sz="2200" dirty="0" err="1">
                <a:latin typeface="Times New Roman"/>
                <a:cs typeface="Times New Roman"/>
              </a:rPr>
              <a:t>τους.Στην</a:t>
            </a:r>
            <a:r>
              <a:rPr lang="el-GR" sz="2200" dirty="0">
                <a:latin typeface="Times New Roman"/>
                <a:cs typeface="Times New Roman"/>
              </a:rPr>
              <a:t> αρχή μια δική σας καθοδήγηση θα τα βοηθήσει.</a:t>
            </a:r>
            <a:endParaRPr lang="el-GR" sz="2200" b="1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1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sz="2200" b="1" dirty="0">
                <a:latin typeface="Times New Roman"/>
                <a:cs typeface="Times New Roman"/>
              </a:rPr>
              <a:t>EΠΙBΡΑBEΥΣΗ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lang="el-GR" sz="220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Μην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lang="el-GR" sz="2200" spc="45" dirty="0">
                <a:latin typeface="Times New Roman"/>
                <a:cs typeface="Times New Roman"/>
              </a:rPr>
              <a:t>ξ</a:t>
            </a:r>
            <a:r>
              <a:rPr sz="2200" dirty="0" err="1">
                <a:latin typeface="Times New Roman"/>
                <a:cs typeface="Times New Roman"/>
              </a:rPr>
              <a:t>εχνάτε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να</a:t>
            </a:r>
            <a:r>
              <a:rPr lang="el-GR" sz="2200" dirty="0">
                <a:latin typeface="Times New Roman"/>
                <a:cs typeface="Times New Roman"/>
              </a:rPr>
              <a:t> αφουγκράζεστε ως γονείς τις ανάγκες του παιδιού σας , να το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επιβ</a:t>
            </a:r>
            <a:r>
              <a:rPr lang="el-GR" sz="2200" dirty="0">
                <a:latin typeface="Times New Roman"/>
                <a:cs typeface="Times New Roman"/>
              </a:rPr>
              <a:t>ρ</a:t>
            </a:r>
            <a:r>
              <a:rPr sz="2200" dirty="0">
                <a:latin typeface="Times New Roman"/>
                <a:cs typeface="Times New Roman"/>
              </a:rPr>
              <a:t>αβ</a:t>
            </a:r>
            <a:r>
              <a:rPr sz="2200" dirty="0" err="1">
                <a:latin typeface="Times New Roman"/>
                <a:cs typeface="Times New Roman"/>
              </a:rPr>
              <a:t>εύετε</a:t>
            </a:r>
            <a:r>
              <a:rPr sz="2200" spc="5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και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να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lang="el-GR" sz="2200" spc="55" dirty="0">
                <a:latin typeface="Times New Roman"/>
                <a:cs typeface="Times New Roman"/>
              </a:rPr>
              <a:t>κατανοείτε ότι η μετάβαση από την παιδική στην εφηβική ηλικία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lang="el-GR" sz="2200" spc="-10" dirty="0">
                <a:latin typeface="Times New Roman"/>
                <a:cs typeface="Times New Roman"/>
              </a:rPr>
              <a:t>είναι δύσκολη.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lang="el-GR" sz="2200" dirty="0">
                <a:latin typeface="Times New Roman"/>
                <a:cs typeface="Times New Roman"/>
              </a:rPr>
              <a:t>Τα παιδιά λειτουργούν με κίνητρα και ενθάρρυνση.</a:t>
            </a:r>
          </a:p>
          <a:p>
            <a:pPr marL="299085" marR="5080" indent="-287020" algn="just">
              <a:lnSpc>
                <a:spcPct val="1501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lang="el-GR" sz="2200" b="1" spc="-10" dirty="0">
                <a:latin typeface="Times New Roman"/>
                <a:cs typeface="Times New Roman"/>
              </a:rPr>
              <a:t>Ξ</a:t>
            </a:r>
            <a:r>
              <a:rPr sz="2200" b="1" spc="-10" dirty="0">
                <a:latin typeface="Times New Roman"/>
                <a:cs typeface="Times New Roman"/>
              </a:rPr>
              <a:t>EΚΟΥΡΑΣΗ</a:t>
            </a:r>
            <a:r>
              <a:rPr sz="2200" spc="-10" dirty="0">
                <a:latin typeface="Times New Roman"/>
                <a:cs typeface="Times New Roman"/>
              </a:rPr>
              <a:t>:Π</a:t>
            </a:r>
            <a:r>
              <a:rPr lang="el-GR" sz="2200" spc="-10" dirty="0">
                <a:latin typeface="Times New Roman"/>
                <a:cs typeface="Times New Roman"/>
              </a:rPr>
              <a:t>ρ</a:t>
            </a:r>
            <a:r>
              <a:rPr sz="2200" spc="-10" dirty="0" err="1">
                <a:latin typeface="Times New Roman"/>
                <a:cs typeface="Times New Roman"/>
              </a:rPr>
              <a:t>οτού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lang="el-GR" sz="2200" spc="90" dirty="0">
                <a:latin typeface="Times New Roman"/>
                <a:cs typeface="Times New Roman"/>
              </a:rPr>
              <a:t>ξ</a:t>
            </a:r>
            <a:r>
              <a:rPr sz="2200" dirty="0" err="1">
                <a:latin typeface="Times New Roman"/>
                <a:cs typeface="Times New Roman"/>
              </a:rPr>
              <a:t>εκινήσει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η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µελέτη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και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αφού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παιδί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έχει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επ</a:t>
            </a:r>
            <a:r>
              <a:rPr sz="2200" dirty="0" err="1">
                <a:latin typeface="Times New Roman"/>
                <a:cs typeface="Times New Roman"/>
              </a:rPr>
              <a:t>ιστ</a:t>
            </a:r>
            <a:r>
              <a:rPr lang="el-GR" sz="2200" dirty="0">
                <a:latin typeface="Times New Roman"/>
                <a:cs typeface="Times New Roman"/>
              </a:rPr>
              <a:t>ρ</a:t>
            </a:r>
            <a:r>
              <a:rPr sz="2200" dirty="0" err="1">
                <a:latin typeface="Times New Roman"/>
                <a:cs typeface="Times New Roman"/>
              </a:rPr>
              <a:t>έψει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απó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 err="1">
                <a:latin typeface="Times New Roman"/>
                <a:cs typeface="Times New Roman"/>
              </a:rPr>
              <a:t>σχολείο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του</a:t>
            </a:r>
            <a:r>
              <a:rPr sz="2200" spc="5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και</a:t>
            </a:r>
            <a:r>
              <a:rPr sz="2200" spc="53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έχει</a:t>
            </a:r>
            <a:r>
              <a:rPr sz="2200" spc="52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φάει</a:t>
            </a:r>
            <a:r>
              <a:rPr lang="el-GR" sz="2200" dirty="0">
                <a:latin typeface="Times New Roman"/>
                <a:cs typeface="Times New Roman"/>
              </a:rPr>
              <a:t>, το παιδί έχει ανάγκη λίγο χρόνο χαλάρωσης ώστε να αποφορτιστεί. </a:t>
            </a:r>
            <a:r>
              <a:rPr lang="el-GR" sz="2200">
                <a:latin typeface="Times New Roman"/>
                <a:cs typeface="Times New Roman"/>
              </a:rPr>
              <a:t>Θα </a:t>
            </a:r>
            <a:r>
              <a:rPr lang="el-GR" sz="2200" dirty="0">
                <a:latin typeface="Times New Roman"/>
                <a:cs typeface="Times New Roman"/>
              </a:rPr>
              <a:t>ήταν ίσως και για μας ως </a:t>
            </a:r>
            <a:r>
              <a:rPr lang="el-GR" sz="2200">
                <a:latin typeface="Times New Roman"/>
                <a:cs typeface="Times New Roman"/>
              </a:rPr>
              <a:t>γονείς , μια </a:t>
            </a:r>
            <a:r>
              <a:rPr lang="el-GR" sz="2200" dirty="0">
                <a:latin typeface="Times New Roman"/>
                <a:cs typeface="Times New Roman"/>
              </a:rPr>
              <a:t>στιγμή να περάσουμε λίγο ποιοτικό χρόνο με τα παιδιά κατανοώντας τα όσα τα απασχολούν.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CD8886-7B74-4D12-B872-08E67C6C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3B9362-D18F-4134-8820-B9040E373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9" name="Picture 8" descr="A person watering children in pots&#10;&#10;Description automatically generated">
            <a:extLst>
              <a:ext uri="{FF2B5EF4-FFF2-40B4-BE49-F238E27FC236}">
                <a16:creationId xmlns:a16="http://schemas.microsoft.com/office/drawing/2014/main" id="{B500E199-2205-0A14-9AB9-BB0376CE6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156" r="-1" b="-1"/>
          <a:stretch/>
        </p:blipFill>
        <p:spPr>
          <a:xfrm>
            <a:off x="914400" y="617224"/>
            <a:ext cx="10499194" cy="55674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5A2449-B51C-4D3A-A926-4CBFF017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7" name="Rounded Rectangle 21">
              <a:extLst>
                <a:ext uri="{FF2B5EF4-FFF2-40B4-BE49-F238E27FC236}">
                  <a16:creationId xmlns:a16="http://schemas.microsoft.com/office/drawing/2014/main" id="{A5196EED-8A55-41CA-A723-1532B50A7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027171-8057-4B98-BF4A-4E3E8DD4D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F3637DD1-5F67-407B-957C-45F97A78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01E988-3506-4F7F-8552-F52D5802A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ύκος, ιδανικός, δάσκαλος, δυσλεξία">
            <a:extLst>
              <a:ext uri="{FF2B5EF4-FFF2-40B4-BE49-F238E27FC236}">
                <a16:creationId xmlns:a16="http://schemas.microsoft.com/office/drawing/2014/main" id="{27AD55F2-CB39-1FDD-AF14-BE7162966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 bwMode="auto">
          <a:xfrm>
            <a:off x="3276600" y="914400"/>
            <a:ext cx="5638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3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0AF5A-1697-71B3-BF6B-00CF9704BC83}"/>
              </a:ext>
            </a:extLst>
          </p:cNvPr>
          <p:cNvSpPr txBox="1"/>
          <p:nvPr/>
        </p:nvSpPr>
        <p:spPr>
          <a:xfrm>
            <a:off x="1790700" y="920621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>
                <a:latin typeface="Segoe Script" panose="030B0504020000000003" pitchFamily="66" charset="0"/>
              </a:rPr>
              <a:t>Σας ευχαριστώ </a:t>
            </a:r>
            <a:r>
              <a:rPr lang="el-GR" sz="3200" dirty="0">
                <a:latin typeface="Segoe Script" panose="030B0504020000000003" pitchFamily="66" charset="0"/>
              </a:rPr>
              <a:t>για την προσοχή σας.</a:t>
            </a:r>
          </a:p>
          <a:p>
            <a:pPr algn="ctr"/>
            <a:endParaRPr lang="el-GR" sz="3200" dirty="0">
              <a:latin typeface="Segoe Script" panose="030B0504020000000003" pitchFamily="66" charset="0"/>
            </a:endParaRPr>
          </a:p>
          <a:p>
            <a:pPr algn="ctr"/>
            <a:r>
              <a:rPr lang="el-GR" sz="3200" u="sng" dirty="0">
                <a:latin typeface="Segoe Script" panose="030B0504020000000003" pitchFamily="66" charset="0"/>
              </a:rPr>
              <a:t>Διδάσκοντες</a:t>
            </a:r>
            <a:r>
              <a:rPr lang="el-GR" sz="3200" dirty="0">
                <a:latin typeface="Segoe Script" panose="030B0504020000000003" pitchFamily="66" charset="0"/>
              </a:rPr>
              <a:t> της Α΄ τάξης για το μάθημα των Νέων Ελληνικών.</a:t>
            </a:r>
          </a:p>
          <a:p>
            <a:pPr algn="ctr"/>
            <a:endParaRPr lang="el-GR" sz="3200" dirty="0">
              <a:latin typeface="Segoe Script" panose="030B05040200000000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latin typeface="Segoe Script" panose="030B0504020000000003" pitchFamily="66" charset="0"/>
              </a:rPr>
              <a:t>Αναστασία Περού </a:t>
            </a:r>
            <a:r>
              <a:rPr lang="el-GR" sz="3200" dirty="0" err="1">
                <a:latin typeface="Segoe Script" panose="030B0504020000000003" pitchFamily="66" charset="0"/>
              </a:rPr>
              <a:t>Πιτσιλλίδου</a:t>
            </a:r>
            <a:r>
              <a:rPr lang="el-GR" sz="3200" dirty="0">
                <a:latin typeface="Segoe Script" panose="030B0504020000000003" pitchFamily="66" charset="0"/>
              </a:rPr>
              <a:t> Β.Δ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latin typeface="Segoe Script" panose="030B0504020000000003" pitchFamily="66" charset="0"/>
              </a:rPr>
              <a:t>Σταυρούλα Γιωργαλλή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latin typeface="Segoe Script" panose="030B0504020000000003" pitchFamily="66" charset="0"/>
              </a:rPr>
              <a:t>Μαρία Παπαμιχαήλ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latin typeface="Segoe Script" panose="030B0504020000000003" pitchFamily="66" charset="0"/>
              </a:rPr>
              <a:t>Γιάννης </a:t>
            </a:r>
            <a:r>
              <a:rPr lang="el-GR" sz="3200" dirty="0" err="1">
                <a:latin typeface="Segoe Script" panose="030B0504020000000003" pitchFamily="66" charset="0"/>
              </a:rPr>
              <a:t>Φλουρής</a:t>
            </a:r>
            <a:endParaRPr lang="el-GR" sz="3200" dirty="0">
              <a:latin typeface="Segoe Script" panose="030B05040200000000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latin typeface="Segoe Script" panose="030B0504020000000003" pitchFamily="66" charset="0"/>
              </a:rPr>
              <a:t>Χρυσούλα Τριανταφύλλου</a:t>
            </a:r>
            <a:endParaRPr lang="en-CY" sz="32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6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015736" y="1528698"/>
            <a:ext cx="640715" cy="128270"/>
          </a:xfrm>
          <a:custGeom>
            <a:avLst/>
            <a:gdLst/>
            <a:ahLst/>
            <a:cxnLst/>
            <a:rect l="l" t="t" r="r" b="b"/>
            <a:pathLst>
              <a:path w="640715" h="128269">
                <a:moveTo>
                  <a:pt x="640585" y="0"/>
                </a:moveTo>
                <a:lnTo>
                  <a:pt x="0" y="0"/>
                </a:lnTo>
                <a:lnTo>
                  <a:pt x="0" y="127887"/>
                </a:lnTo>
                <a:lnTo>
                  <a:pt x="640585" y="127887"/>
                </a:lnTo>
                <a:lnTo>
                  <a:pt x="640585" y="0"/>
                </a:lnTo>
                <a:close/>
              </a:path>
            </a:pathLst>
          </a:custGeom>
          <a:solidFill>
            <a:srgbClr val="E76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5736" y="1720595"/>
            <a:ext cx="640715" cy="128270"/>
          </a:xfrm>
          <a:custGeom>
            <a:avLst/>
            <a:gdLst/>
            <a:ahLst/>
            <a:cxnLst/>
            <a:rect l="l" t="t" r="r" b="b"/>
            <a:pathLst>
              <a:path w="640715" h="128269">
                <a:moveTo>
                  <a:pt x="640585" y="0"/>
                </a:moveTo>
                <a:lnTo>
                  <a:pt x="0" y="0"/>
                </a:lnTo>
                <a:lnTo>
                  <a:pt x="0" y="127887"/>
                </a:lnTo>
                <a:lnTo>
                  <a:pt x="640585" y="127887"/>
                </a:lnTo>
                <a:lnTo>
                  <a:pt x="640585" y="0"/>
                </a:lnTo>
                <a:close/>
              </a:path>
            </a:pathLst>
          </a:custGeom>
          <a:solidFill>
            <a:srgbClr val="E76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5735" y="1528698"/>
            <a:ext cx="640715" cy="320040"/>
          </a:xfrm>
          <a:custGeom>
            <a:avLst/>
            <a:gdLst/>
            <a:ahLst/>
            <a:cxnLst/>
            <a:rect l="l" t="t" r="r" b="b"/>
            <a:pathLst>
              <a:path w="640715" h="320039">
                <a:moveTo>
                  <a:pt x="0" y="0"/>
                </a:moveTo>
                <a:lnTo>
                  <a:pt x="640585" y="0"/>
                </a:lnTo>
                <a:lnTo>
                  <a:pt x="640585" y="127887"/>
                </a:lnTo>
                <a:lnTo>
                  <a:pt x="0" y="127887"/>
                </a:lnTo>
                <a:lnTo>
                  <a:pt x="0" y="0"/>
                </a:lnTo>
                <a:close/>
              </a:path>
              <a:path w="640715" h="320039">
                <a:moveTo>
                  <a:pt x="0" y="191897"/>
                </a:moveTo>
                <a:lnTo>
                  <a:pt x="640585" y="191897"/>
                </a:lnTo>
                <a:lnTo>
                  <a:pt x="640585" y="319784"/>
                </a:lnTo>
                <a:lnTo>
                  <a:pt x="0" y="319784"/>
                </a:lnTo>
                <a:lnTo>
                  <a:pt x="0" y="191897"/>
                </a:lnTo>
                <a:close/>
              </a:path>
            </a:pathLst>
          </a:custGeom>
          <a:ln w="19812">
            <a:solidFill>
              <a:srgbClr val="688D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00823" y="1394459"/>
            <a:ext cx="3327400" cy="720090"/>
            <a:chOff x="7100823" y="1394459"/>
            <a:chExt cx="3327400" cy="72009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0983" y="1403604"/>
              <a:ext cx="3316985" cy="7109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0823" y="1394459"/>
              <a:ext cx="3295904" cy="68897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0924" y="3082607"/>
            <a:ext cx="2351532" cy="320649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6186424" y="4622038"/>
            <a:ext cx="640715" cy="127635"/>
          </a:xfrm>
          <a:custGeom>
            <a:avLst/>
            <a:gdLst/>
            <a:ahLst/>
            <a:cxnLst/>
            <a:rect l="l" t="t" r="r" b="b"/>
            <a:pathLst>
              <a:path w="640715" h="127635">
                <a:moveTo>
                  <a:pt x="640590" y="0"/>
                </a:moveTo>
                <a:lnTo>
                  <a:pt x="0" y="0"/>
                </a:lnTo>
                <a:lnTo>
                  <a:pt x="0" y="127635"/>
                </a:lnTo>
                <a:lnTo>
                  <a:pt x="640590" y="127635"/>
                </a:lnTo>
                <a:lnTo>
                  <a:pt x="640590" y="0"/>
                </a:lnTo>
                <a:close/>
              </a:path>
            </a:pathLst>
          </a:custGeom>
          <a:solidFill>
            <a:srgbClr val="E76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86424" y="4813427"/>
            <a:ext cx="640715" cy="127635"/>
          </a:xfrm>
          <a:custGeom>
            <a:avLst/>
            <a:gdLst/>
            <a:ahLst/>
            <a:cxnLst/>
            <a:rect l="l" t="t" r="r" b="b"/>
            <a:pathLst>
              <a:path w="640715" h="127635">
                <a:moveTo>
                  <a:pt x="640590" y="0"/>
                </a:moveTo>
                <a:lnTo>
                  <a:pt x="0" y="0"/>
                </a:lnTo>
                <a:lnTo>
                  <a:pt x="0" y="127635"/>
                </a:lnTo>
                <a:lnTo>
                  <a:pt x="640590" y="127635"/>
                </a:lnTo>
                <a:lnTo>
                  <a:pt x="640590" y="0"/>
                </a:lnTo>
                <a:close/>
              </a:path>
            </a:pathLst>
          </a:custGeom>
          <a:solidFill>
            <a:srgbClr val="E76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6423" y="4622038"/>
            <a:ext cx="640715" cy="319405"/>
          </a:xfrm>
          <a:custGeom>
            <a:avLst/>
            <a:gdLst/>
            <a:ahLst/>
            <a:cxnLst/>
            <a:rect l="l" t="t" r="r" b="b"/>
            <a:pathLst>
              <a:path w="640715" h="319404">
                <a:moveTo>
                  <a:pt x="0" y="0"/>
                </a:moveTo>
                <a:lnTo>
                  <a:pt x="640590" y="0"/>
                </a:lnTo>
                <a:lnTo>
                  <a:pt x="640590" y="127635"/>
                </a:lnTo>
                <a:lnTo>
                  <a:pt x="0" y="127635"/>
                </a:lnTo>
                <a:lnTo>
                  <a:pt x="0" y="0"/>
                </a:lnTo>
                <a:close/>
              </a:path>
              <a:path w="640715" h="319404">
                <a:moveTo>
                  <a:pt x="0" y="191389"/>
                </a:moveTo>
                <a:lnTo>
                  <a:pt x="640590" y="191389"/>
                </a:lnTo>
                <a:lnTo>
                  <a:pt x="640590" y="319024"/>
                </a:lnTo>
                <a:lnTo>
                  <a:pt x="0" y="319024"/>
                </a:lnTo>
                <a:lnTo>
                  <a:pt x="0" y="191389"/>
                </a:lnTo>
                <a:close/>
              </a:path>
            </a:pathLst>
          </a:custGeom>
          <a:ln w="19812">
            <a:solidFill>
              <a:srgbClr val="688D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409307" y="4486909"/>
            <a:ext cx="3326765" cy="720090"/>
            <a:chOff x="7409307" y="4486909"/>
            <a:chExt cx="3326765" cy="72009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8832" y="4495799"/>
              <a:ext cx="3316986" cy="7109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9307" y="4486909"/>
              <a:ext cx="3294507" cy="68884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9963" y="406908"/>
            <a:ext cx="2194560" cy="302209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684523" y="5367935"/>
            <a:ext cx="167258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ndara"/>
                <a:cs typeface="Candara"/>
              </a:rPr>
              <a:t>NΕOΕΛΛHNIKH</a:t>
            </a:r>
            <a:endParaRPr sz="2000">
              <a:latin typeface="Candara"/>
              <a:cs typeface="Candara"/>
            </a:endParaRPr>
          </a:p>
          <a:p>
            <a:pPr marL="1270" algn="ctr">
              <a:lnSpc>
                <a:spcPct val="100000"/>
              </a:lnSpc>
            </a:pPr>
            <a:r>
              <a:rPr sz="2000" b="1" spc="50" dirty="0">
                <a:solidFill>
                  <a:srgbClr val="FFFFFF"/>
                </a:solidFill>
                <a:latin typeface="Candara"/>
                <a:cs typeface="Candara"/>
              </a:rPr>
              <a:t>ΓΛΩssΑ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3E4877-9ACB-1FB6-39CE-4514F8B3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970" y="1059150"/>
            <a:ext cx="3245453" cy="57965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9271" y="1085088"/>
            <a:ext cx="3220974" cy="5770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266516"/>
            <a:ext cx="4038600" cy="6324968"/>
            <a:chOff x="0" y="173723"/>
            <a:chExt cx="4874260" cy="6684645"/>
          </a:xfrm>
        </p:grpSpPr>
        <p:sp>
          <p:nvSpPr>
            <p:cNvPr id="3" name="object 3"/>
            <p:cNvSpPr/>
            <p:nvPr/>
          </p:nvSpPr>
          <p:spPr>
            <a:xfrm>
              <a:off x="0" y="4012692"/>
              <a:ext cx="448309" cy="2845435"/>
            </a:xfrm>
            <a:custGeom>
              <a:avLst/>
              <a:gdLst/>
              <a:ahLst/>
              <a:cxnLst/>
              <a:rect l="l" t="t" r="r" b="b"/>
              <a:pathLst>
                <a:path w="448309" h="2845434">
                  <a:moveTo>
                    <a:pt x="0" y="0"/>
                  </a:moveTo>
                  <a:lnTo>
                    <a:pt x="0" y="2845308"/>
                  </a:lnTo>
                  <a:lnTo>
                    <a:pt x="448057" y="2845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723"/>
              <a:ext cx="4873752" cy="66034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" y="365760"/>
              <a:ext cx="4526280" cy="6233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0372" y="211581"/>
            <a:ext cx="737882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ndara"/>
                <a:cs typeface="Candara"/>
              </a:rPr>
              <a:t>KΕIMΕNΑ</a:t>
            </a:r>
            <a:r>
              <a:rPr sz="4000" b="1" spc="-175" dirty="0">
                <a:latin typeface="Candara"/>
                <a:cs typeface="Candara"/>
              </a:rPr>
              <a:t> </a:t>
            </a:r>
            <a:r>
              <a:rPr sz="4000" b="1" spc="-10" dirty="0">
                <a:latin typeface="Candara"/>
                <a:cs typeface="Candara"/>
              </a:rPr>
              <a:t>ΛOΓOTΕΧNIΑ</a:t>
            </a:r>
            <a:r>
              <a:rPr lang="el-GR" sz="4000" b="1" spc="-10" dirty="0">
                <a:latin typeface="Candara"/>
                <a:cs typeface="Candara"/>
              </a:rPr>
              <a:t>Σ</a:t>
            </a:r>
            <a:endParaRPr sz="4000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0372" y="938023"/>
            <a:ext cx="6244590" cy="5450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 err="1">
                <a:latin typeface="Times New Roman"/>
                <a:cs typeface="Times New Roman"/>
              </a:rPr>
              <a:t>Στηv</a:t>
            </a:r>
            <a:r>
              <a:rPr lang="el-GR" sz="3200" dirty="0">
                <a:latin typeface="Times New Roman"/>
                <a:cs typeface="Times New Roman"/>
              </a:rPr>
              <a:t> </a:t>
            </a:r>
            <a:r>
              <a:rPr lang="el-GR" sz="3200" dirty="0" err="1">
                <a:latin typeface="Times New Roman"/>
                <a:cs typeface="Times New Roman"/>
              </a:rPr>
              <a:t>Α΄τάξη</a:t>
            </a:r>
            <a:r>
              <a:rPr lang="el-GR" sz="3200" dirty="0">
                <a:latin typeface="Times New Roman"/>
                <a:cs typeface="Times New Roman"/>
              </a:rPr>
              <a:t> οι μαθητές διδάσκονται κείμενα πεζά και ποιητικά </a:t>
            </a:r>
            <a:r>
              <a:rPr sz="3200" dirty="0">
                <a:latin typeface="Times New Roman"/>
                <a:cs typeface="Times New Roman"/>
              </a:rPr>
              <a:t>απó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τις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θεµατικές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εvóτητες:</a:t>
            </a:r>
            <a:endParaRPr sz="3200" dirty="0">
              <a:latin typeface="Times New Roman"/>
              <a:cs typeface="Times New Roman"/>
            </a:endParaRPr>
          </a:p>
          <a:p>
            <a:pPr marL="756285" indent="-743585">
              <a:lnSpc>
                <a:spcPct val="100000"/>
              </a:lnSpc>
              <a:spcBef>
                <a:spcPts val="3025"/>
              </a:spcBef>
              <a:buAutoNum type="arabicParenR"/>
              <a:tabLst>
                <a:tab pos="756285" algn="l"/>
              </a:tabLst>
            </a:pPr>
            <a:r>
              <a:rPr sz="3200" b="1" dirty="0">
                <a:latin typeface="Times New Roman"/>
                <a:cs typeface="Times New Roman"/>
              </a:rPr>
              <a:t>ΠΑΙΔΙΚΑ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Times New Roman"/>
                <a:cs typeface="Times New Roman"/>
              </a:rPr>
              <a:t>ΣΧΟΛΙΚΑ</a:t>
            </a:r>
            <a:r>
              <a:rPr sz="3200" b="1" spc="-20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ΧΡΟΝΙΑ</a:t>
            </a:r>
            <a:endParaRPr sz="3200" dirty="0">
              <a:latin typeface="Times New Roman"/>
              <a:cs typeface="Times New Roman"/>
            </a:endParaRPr>
          </a:p>
          <a:p>
            <a:pPr marL="756285" marR="897890" indent="-744220">
              <a:lnSpc>
                <a:spcPct val="150000"/>
              </a:lnSpc>
              <a:buAutoNum type="arabicParenR"/>
              <a:tabLst>
                <a:tab pos="756285" algn="l"/>
              </a:tabLst>
            </a:pPr>
            <a:r>
              <a:rPr sz="3200" b="1" dirty="0">
                <a:latin typeface="Times New Roman"/>
                <a:cs typeface="Times New Roman"/>
              </a:rPr>
              <a:t>ΛΑÏΚΗ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70" dirty="0">
                <a:latin typeface="Times New Roman"/>
                <a:cs typeface="Times New Roman"/>
              </a:rPr>
              <a:t>ΠΑΡΑΔΟΣΗ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ΚΑΙ </a:t>
            </a:r>
            <a:r>
              <a:rPr sz="3200" b="1" spc="-10" dirty="0">
                <a:latin typeface="Times New Roman"/>
                <a:cs typeface="Times New Roman"/>
              </a:rPr>
              <a:t>ΛΟΓΟTEΧΝΙΑ</a:t>
            </a:r>
            <a:endParaRPr sz="3200" dirty="0">
              <a:latin typeface="Times New Roman"/>
              <a:cs typeface="Times New Roman"/>
            </a:endParaRPr>
          </a:p>
          <a:p>
            <a:pPr marL="756285" marR="2279015" indent="-744220">
              <a:lnSpc>
                <a:spcPts val="6480"/>
              </a:lnSpc>
              <a:spcBef>
                <a:spcPts val="280"/>
              </a:spcBef>
              <a:buAutoNum type="arabicParenR"/>
              <a:tabLst>
                <a:tab pos="756285" algn="l"/>
              </a:tabLst>
            </a:pPr>
            <a:r>
              <a:rPr sz="3600" b="1" spc="-35" dirty="0">
                <a:latin typeface="Times New Roman"/>
                <a:cs typeface="Times New Roman"/>
              </a:rPr>
              <a:t>ΧΙΟYΜΟΡ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ΚΑΙ </a:t>
            </a:r>
            <a:r>
              <a:rPr lang="el-GR" sz="3600" b="1" spc="-25" dirty="0">
                <a:latin typeface="Times New Roman"/>
                <a:cs typeface="Times New Roman"/>
              </a:rPr>
              <a:t>      </a:t>
            </a:r>
            <a:r>
              <a:rPr sz="3600" b="1" spc="-10" dirty="0">
                <a:latin typeface="Times New Roman"/>
                <a:cs typeface="Times New Roman"/>
              </a:rPr>
              <a:t>ΛΟΓΟTEΧΝΙΑ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1" y="762000"/>
            <a:ext cx="9601196" cy="5113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u="sng" spc="-1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</a:rPr>
              <a:t>ΜEΘΟΔΟΛΟΓΙΑ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69900" marR="762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>
                <a:tab pos="469900" algn="l"/>
              </a:tabLst>
            </a:pP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Γίνεται </a:t>
            </a:r>
            <a:r>
              <a:rPr lang="el-GR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συνανάγνωση</a:t>
            </a: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του καθενός από τα πυρηνικά </a:t>
            </a:r>
            <a:r>
              <a:rPr lang="el-GR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κειμένα</a:t>
            </a: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με όποιο λογοτεχνικό κείμενο επιλέξει ο κάθε διδάσκων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(στόχος η θεώρηση του θέματος μέσα από διαφορετικές οπτικές και λογοτεχνικά είδη).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Γίνεται συνεξέταση σε θέματα περιεχομένου και μορφής  του κειμένου ( τι λέει και πώς/τρόποι-μέσα για να το πει)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l-G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Στόχος η λογοτεχνική απόλαυση αλλά και η ανάπτυξη    κριτικής σκέψης .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778B1-874B-2A43-ED38-181E7962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38200"/>
            <a:ext cx="9601196" cy="5037668"/>
          </a:xfrm>
        </p:spPr>
        <p:txBody>
          <a:bodyPr>
            <a:normAutofit/>
          </a:bodyPr>
          <a:lstStyle/>
          <a:p>
            <a:r>
              <a:rPr lang="el-GR" sz="3200" b="1" dirty="0"/>
              <a:t>Στο σπίτι θα ήταν καλό ο μαθητής να ξαναδιαβάζει τα κείμενα που </a:t>
            </a:r>
            <a:r>
              <a:rPr lang="el-GR" sz="3200" b="1" dirty="0" err="1"/>
              <a:t>διδάκτηκαν</a:t>
            </a:r>
            <a:r>
              <a:rPr lang="el-GR" sz="3200" b="1" dirty="0"/>
              <a:t> στην τάξη, ανακαλώντας τα κύρια σημεία στα οποία δόθηκε έμφαση, μελετώντας τις σημειώσεις που του δόθηκαν, λύνοντας έτσι πιο εύκολα τις εργασίες που του ανατέθηκαν ως </a:t>
            </a:r>
            <a:r>
              <a:rPr lang="el-GR" sz="3200" b="1" dirty="0" err="1"/>
              <a:t>κατ</a:t>
            </a:r>
            <a:r>
              <a:rPr lang="el-GR" sz="3200" b="1" dirty="0"/>
              <a:t> </a:t>
            </a:r>
            <a:r>
              <a:rPr lang="el-GR" sz="3200" b="1" dirty="0" err="1"/>
              <a:t>οίκον</a:t>
            </a:r>
            <a:r>
              <a:rPr lang="el-GR" sz="3200" b="1" dirty="0"/>
              <a:t> εργασία με δικά του λόγια τεκμηριώνοντας μέσα  από τα κείμενα.</a:t>
            </a:r>
          </a:p>
          <a:p>
            <a:r>
              <a:rPr lang="el-GR" sz="3200" b="1" dirty="0"/>
              <a:t>Να υπογραμμίζει κύρια σημεία με ένα χρωματιστό μαρκαδόρο</a:t>
            </a:r>
            <a:r>
              <a:rPr lang="en-US" sz="3200" b="1" dirty="0"/>
              <a:t>, </a:t>
            </a:r>
            <a:r>
              <a:rPr lang="el-GR" sz="3200" b="1" dirty="0"/>
              <a:t>να γράφει λέξεις-κλειδιά ή και πλαγιότιτλους στα κείμενα.</a:t>
            </a:r>
            <a:endParaRPr lang="en-CY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3220210" cy="39708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2" y="1289099"/>
            <a:ext cx="960119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ΝΕΟΕΛΛHΝIKH</a:t>
            </a:r>
            <a:r>
              <a:rPr spc="-215" dirty="0"/>
              <a:t> </a:t>
            </a:r>
            <a:r>
              <a:rPr spc="-10" dirty="0"/>
              <a:t>ΓΛ</a:t>
            </a:r>
            <a:r>
              <a:rPr lang="el-GR" spc="-10" dirty="0"/>
              <a:t>Ω</a:t>
            </a:r>
            <a:r>
              <a:rPr spc="-10" dirty="0"/>
              <a:t>ΣΣΑ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660" y="0"/>
            <a:ext cx="12153900" cy="6858000"/>
            <a:chOff x="0" y="0"/>
            <a:chExt cx="121539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77712" cy="43479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711" y="106679"/>
              <a:ext cx="6076187" cy="456285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8200" y="4443729"/>
            <a:ext cx="43434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mbria"/>
                <a:cs typeface="Cambria"/>
              </a:rPr>
              <a:t>A'</a:t>
            </a:r>
            <a:r>
              <a:rPr sz="2000" b="1" spc="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Τετράµηνο:</a:t>
            </a:r>
            <a:endParaRPr sz="2000" dirty="0">
              <a:latin typeface="Cambria"/>
              <a:cs typeface="Cambria"/>
            </a:endParaRPr>
          </a:p>
          <a:p>
            <a:pPr marL="113664" indent="-107950">
              <a:lnSpc>
                <a:spcPct val="100000"/>
              </a:lnSpc>
              <a:spcBef>
                <a:spcPts val="45"/>
              </a:spcBef>
              <a:buSzPct val="94444"/>
              <a:buChar char="•"/>
              <a:tabLst>
                <a:tab pos="113664" algn="l"/>
              </a:tabLst>
            </a:pPr>
            <a:r>
              <a:rPr sz="2000" b="1" u="sng" dirty="0">
                <a:latin typeface="Cambria"/>
                <a:cs typeface="Cambria"/>
              </a:rPr>
              <a:t>Θεµατικές</a:t>
            </a:r>
            <a:r>
              <a:rPr sz="2000" b="1" u="sng" spc="-70" dirty="0">
                <a:latin typeface="Cambria"/>
                <a:cs typeface="Cambria"/>
              </a:rPr>
              <a:t> </a:t>
            </a:r>
            <a:r>
              <a:rPr sz="2000" b="1" u="sng" spc="-10" dirty="0">
                <a:latin typeface="Cambria"/>
                <a:cs typeface="Cambria"/>
              </a:rPr>
              <a:t>Ενότητες</a:t>
            </a:r>
            <a:r>
              <a:rPr sz="2000" spc="-10" dirty="0">
                <a:latin typeface="Cambria"/>
                <a:cs typeface="Cambria"/>
              </a:rPr>
              <a:t>:</a:t>
            </a:r>
            <a:endParaRPr sz="2000" dirty="0">
              <a:latin typeface="Cambria"/>
              <a:cs typeface="Cambria"/>
            </a:endParaRPr>
          </a:p>
          <a:p>
            <a:pPr marL="225425" indent="-214629">
              <a:lnSpc>
                <a:spcPct val="100000"/>
              </a:lnSpc>
              <a:buSzPct val="94444"/>
              <a:buAutoNum type="arabicParenR"/>
              <a:tabLst>
                <a:tab pos="225425" algn="l"/>
              </a:tabLst>
            </a:pPr>
            <a:r>
              <a:rPr sz="2000" dirty="0" err="1">
                <a:latin typeface="Cambria"/>
                <a:cs typeface="Cambria"/>
              </a:rPr>
              <a:t>Οι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π</a:t>
            </a:r>
            <a:r>
              <a:rPr lang="el-GR" sz="2000" dirty="0">
                <a:latin typeface="Cambria"/>
                <a:cs typeface="Cambria"/>
              </a:rPr>
              <a:t>ρ</a:t>
            </a:r>
            <a:r>
              <a:rPr sz="2000" dirty="0" err="1">
                <a:latin typeface="Cambria"/>
                <a:cs typeface="Cambria"/>
              </a:rPr>
              <a:t>ώτες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µέ</a:t>
            </a:r>
            <a:r>
              <a:rPr lang="el-GR" sz="2000" dirty="0">
                <a:latin typeface="Cambria"/>
                <a:cs typeface="Cambria"/>
              </a:rPr>
              <a:t>ρ</a:t>
            </a:r>
            <a:r>
              <a:rPr sz="2000" dirty="0" err="1">
                <a:latin typeface="Cambria"/>
                <a:cs typeface="Cambria"/>
              </a:rPr>
              <a:t>ες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σε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ένα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νέo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σχoλείo</a:t>
            </a:r>
            <a:endParaRPr sz="2000" dirty="0">
              <a:latin typeface="Cambria"/>
              <a:cs typeface="Cambria"/>
            </a:endParaRPr>
          </a:p>
          <a:p>
            <a:pPr marL="276860" indent="-264160">
              <a:lnSpc>
                <a:spcPct val="100000"/>
              </a:lnSpc>
              <a:spcBef>
                <a:spcPts val="5"/>
              </a:spcBef>
              <a:buSzPct val="94444"/>
              <a:buAutoNum type="arabicParenR"/>
              <a:tabLst>
                <a:tab pos="276860" algn="l"/>
              </a:tabLst>
            </a:pPr>
            <a:r>
              <a:rPr sz="2000" dirty="0">
                <a:latin typeface="Cambria"/>
                <a:cs typeface="Cambria"/>
              </a:rPr>
              <a:t>Επικoινωνία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στo</a:t>
            </a:r>
            <a:r>
              <a:rPr sz="2000" spc="-10" dirty="0">
                <a:latin typeface="Cambria"/>
                <a:cs typeface="Cambria"/>
              </a:rPr>
              <a:t> σχoλείo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mbria"/>
                <a:cs typeface="Cambria"/>
              </a:rPr>
              <a:t>2)Ταξίδι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στoν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κόσµo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της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φύσης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8359" y="3796284"/>
            <a:ext cx="4926330" cy="3059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27" y="80962"/>
            <a:ext cx="11574145" cy="5019675"/>
            <a:chOff x="99060" y="62484"/>
            <a:chExt cx="11574145" cy="5019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1656" y="62484"/>
              <a:ext cx="5281422" cy="50192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62484"/>
              <a:ext cx="6284214" cy="43685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000" y="4449508"/>
            <a:ext cx="5105400" cy="161967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000" b="1" spc="-10" dirty="0">
                <a:latin typeface="Cambria"/>
                <a:cs typeface="Cambria"/>
              </a:rPr>
              <a:t>B'τετράµηνο</a:t>
            </a:r>
            <a:endParaRPr sz="2000" dirty="0">
              <a:latin typeface="Cambria"/>
              <a:cs typeface="Cambria"/>
            </a:endParaRPr>
          </a:p>
          <a:p>
            <a:pPr marL="332105" indent="-264795">
              <a:lnSpc>
                <a:spcPct val="100000"/>
              </a:lnSpc>
              <a:spcBef>
                <a:spcPts val="200"/>
              </a:spcBef>
              <a:buAutoNum type="arabicParenR"/>
              <a:tabLst>
                <a:tab pos="332105" algn="l"/>
              </a:tabLst>
            </a:pPr>
            <a:r>
              <a:rPr sz="2000" dirty="0">
                <a:latin typeface="Cambria"/>
                <a:cs typeface="Cambria"/>
              </a:rPr>
              <a:t>Φ</a:t>
            </a:r>
            <a:r>
              <a:rPr lang="el-GR" sz="2000" dirty="0">
                <a:latin typeface="Cambria"/>
                <a:cs typeface="Cambria"/>
              </a:rPr>
              <a:t>ρ</a:t>
            </a:r>
            <a:r>
              <a:rPr sz="2000" dirty="0" err="1">
                <a:latin typeface="Cambria"/>
                <a:cs typeface="Cambria"/>
              </a:rPr>
              <a:t>οντί</a:t>
            </a:r>
            <a:r>
              <a:rPr lang="el-GR" sz="2000" dirty="0">
                <a:latin typeface="Cambria"/>
                <a:cs typeface="Cambria"/>
              </a:rPr>
              <a:t>ζ</a:t>
            </a:r>
            <a:r>
              <a:rPr sz="2000" dirty="0">
                <a:latin typeface="Cambria"/>
                <a:cs typeface="Cambria"/>
              </a:rPr>
              <a:t>ω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lang="el-GR" sz="2000" spc="-25" dirty="0">
                <a:latin typeface="Cambria"/>
                <a:cs typeface="Cambria"/>
              </a:rPr>
              <a:t>γ</a:t>
            </a:r>
            <a:r>
              <a:rPr sz="2000" dirty="0">
                <a:latin typeface="Cambria"/>
                <a:cs typeface="Cambria"/>
              </a:rPr>
              <a:t>ια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τη</a:t>
            </a:r>
            <a:r>
              <a:rPr sz="2000" spc="-10" dirty="0">
                <a:latin typeface="Cambria"/>
                <a:cs typeface="Cambria"/>
              </a:rPr>
              <a:t> διατ</a:t>
            </a:r>
            <a:r>
              <a:rPr lang="el-GR" sz="2000" spc="-10" dirty="0">
                <a:latin typeface="Cambria"/>
                <a:cs typeface="Cambria"/>
              </a:rPr>
              <a:t>ρ</a:t>
            </a:r>
            <a:r>
              <a:rPr sz="2000" spc="-10" dirty="0" err="1">
                <a:latin typeface="Cambria"/>
                <a:cs typeface="Cambria"/>
              </a:rPr>
              <a:t>οφή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 </a:t>
            </a:r>
            <a:r>
              <a:rPr sz="2000" dirty="0" err="1">
                <a:latin typeface="Cambria"/>
                <a:cs typeface="Cambria"/>
              </a:rPr>
              <a:t>την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lang="el-GR" sz="2000" spc="-20" dirty="0" err="1">
                <a:latin typeface="Cambria"/>
                <a:cs typeface="Cambria"/>
              </a:rPr>
              <a:t>υγ</a:t>
            </a:r>
            <a:r>
              <a:rPr sz="2000" dirty="0" err="1">
                <a:latin typeface="Cambria"/>
                <a:cs typeface="Cambria"/>
              </a:rPr>
              <a:t>εί</a:t>
            </a:r>
            <a:r>
              <a:rPr sz="2000" dirty="0">
                <a:latin typeface="Cambria"/>
                <a:cs typeface="Cambria"/>
              </a:rPr>
              <a:t>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µο</a:t>
            </a:r>
            <a:r>
              <a:rPr lang="el-GR" sz="2000" spc="-25" dirty="0">
                <a:latin typeface="Cambria"/>
                <a:cs typeface="Cambria"/>
              </a:rPr>
              <a:t>υ.</a:t>
            </a:r>
            <a:endParaRPr sz="2000" dirty="0">
              <a:latin typeface="Cambria"/>
              <a:cs typeface="Cambria"/>
            </a:endParaRPr>
          </a:p>
          <a:p>
            <a:pPr marL="12700" marR="5080" indent="264795">
              <a:lnSpc>
                <a:spcPct val="100000"/>
              </a:lnSpc>
              <a:spcBef>
                <a:spcPts val="50"/>
              </a:spcBef>
              <a:buAutoNum type="arabicParenR"/>
              <a:tabLst>
                <a:tab pos="277495" algn="l"/>
              </a:tabLst>
            </a:pPr>
            <a:r>
              <a:rPr sz="2000" dirty="0" err="1">
                <a:latin typeface="Cambria"/>
                <a:cs typeface="Cambria"/>
              </a:rPr>
              <a:t>Γνω</a:t>
            </a:r>
            <a:r>
              <a:rPr lang="el-GR" sz="2000" dirty="0">
                <a:latin typeface="Cambria"/>
                <a:cs typeface="Cambria"/>
              </a:rPr>
              <a:t>ρ</a:t>
            </a:r>
            <a:r>
              <a:rPr sz="2000" dirty="0">
                <a:latin typeface="Cambria"/>
                <a:cs typeface="Cambria"/>
              </a:rPr>
              <a:t>ί</a:t>
            </a:r>
            <a:r>
              <a:rPr lang="el-GR" sz="2000" dirty="0">
                <a:latin typeface="Cambria"/>
                <a:cs typeface="Cambria"/>
              </a:rPr>
              <a:t>ζ</a:t>
            </a:r>
            <a:r>
              <a:rPr sz="2000" dirty="0">
                <a:latin typeface="Cambria"/>
                <a:cs typeface="Cambria"/>
              </a:rPr>
              <a:t>ω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τον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µα</a:t>
            </a:r>
            <a:r>
              <a:rPr lang="el-GR" sz="2000" dirty="0">
                <a:latin typeface="Cambria"/>
                <a:cs typeface="Cambria"/>
              </a:rPr>
              <a:t>γ</a:t>
            </a:r>
            <a:r>
              <a:rPr sz="2000" dirty="0" err="1">
                <a:latin typeface="Cambria"/>
                <a:cs typeface="Cambria"/>
              </a:rPr>
              <a:t>ικό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κόσµο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το</a:t>
            </a:r>
            <a:r>
              <a:rPr lang="el-GR" sz="2000" dirty="0">
                <a:latin typeface="Cambria"/>
                <a:cs typeface="Cambria"/>
              </a:rPr>
              <a:t>υ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θεάτ</a:t>
            </a:r>
            <a:r>
              <a:rPr lang="el-GR" sz="2000" dirty="0">
                <a:latin typeface="Cambria"/>
                <a:cs typeface="Cambria"/>
              </a:rPr>
              <a:t>ρ</a:t>
            </a:r>
            <a:r>
              <a:rPr sz="2000" dirty="0">
                <a:latin typeface="Cambria"/>
                <a:cs typeface="Cambria"/>
              </a:rPr>
              <a:t>ο</a:t>
            </a:r>
            <a:r>
              <a:rPr lang="el-GR" sz="2000" dirty="0">
                <a:latin typeface="Cambria"/>
                <a:cs typeface="Cambria"/>
              </a:rPr>
              <a:t>υ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lang="el-GR" sz="2000" spc="25" dirty="0">
                <a:latin typeface="Cambria"/>
                <a:cs typeface="Cambria"/>
              </a:rPr>
              <a:t>    </a:t>
            </a:r>
            <a:r>
              <a:rPr sz="2000" spc="-25" dirty="0" err="1">
                <a:latin typeface="Cambria"/>
                <a:cs typeface="Cambria"/>
              </a:rPr>
              <a:t>το</a:t>
            </a:r>
            <a:r>
              <a:rPr lang="el-GR" sz="2000" spc="-25" dirty="0">
                <a:latin typeface="Cambria"/>
                <a:cs typeface="Cambria"/>
              </a:rPr>
              <a:t>υ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κινη</a:t>
            </a:r>
            <a:r>
              <a:rPr sz="2000" spc="-10" dirty="0">
                <a:latin typeface="Cambria"/>
                <a:cs typeface="Cambria"/>
              </a:rPr>
              <a:t>µα</a:t>
            </a:r>
            <a:r>
              <a:rPr sz="2000" spc="-10" dirty="0" err="1">
                <a:latin typeface="Cambria"/>
                <a:cs typeface="Cambria"/>
              </a:rPr>
              <a:t>το</a:t>
            </a:r>
            <a:r>
              <a:rPr lang="el-GR" sz="2000" spc="-10" dirty="0" err="1">
                <a:latin typeface="Cambria"/>
                <a:cs typeface="Cambria"/>
              </a:rPr>
              <a:t>γρ</a:t>
            </a:r>
            <a:r>
              <a:rPr sz="2000" spc="-10" dirty="0" err="1">
                <a:latin typeface="Cambria"/>
                <a:cs typeface="Cambria"/>
              </a:rPr>
              <a:t>άφο</a:t>
            </a:r>
            <a:r>
              <a:rPr lang="el-GR" sz="2000" spc="-10" dirty="0">
                <a:latin typeface="Cambria"/>
                <a:cs typeface="Cambria"/>
              </a:rPr>
              <a:t>υ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802</TotalTime>
  <Words>1212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</vt:lpstr>
      <vt:lpstr>Candara</vt:lpstr>
      <vt:lpstr>Garamond</vt:lpstr>
      <vt:lpstr>Segoe Script</vt:lpstr>
      <vt:lpstr>Times New Roman</vt:lpstr>
      <vt:lpstr>Wingdings</vt:lpstr>
      <vt:lpstr>Organic</vt:lpstr>
      <vt:lpstr>N Ε Α Ε Λ Λ H N I K Α Α´ T Α Ξ H</vt:lpstr>
      <vt:lpstr>PowerPoint Presentation</vt:lpstr>
      <vt:lpstr>PowerPoint Presentation</vt:lpstr>
      <vt:lpstr>KΕIMΕNΑ ΛOΓOTΕΧNIΑΣ</vt:lpstr>
      <vt:lpstr>PowerPoint Presentation</vt:lpstr>
      <vt:lpstr>PowerPoint Presentation</vt:lpstr>
      <vt:lpstr>ΝΕΟΕΛΛHΝIKH ΓΛΩΣΣΑ</vt:lpstr>
      <vt:lpstr>PowerPoint Presentation</vt:lpstr>
      <vt:lpstr>PowerPoint Presentation</vt:lpstr>
      <vt:lpstr>ΜEΘΟ∆ΟΛΟΓΙA</vt:lpstr>
      <vt:lpstr>PowerPoint Presentation</vt:lpstr>
      <vt:lpstr>PowerPoint Presentation</vt:lpstr>
      <vt:lpstr>PowerPoint Presentation</vt:lpstr>
      <vt:lpstr>PowerPoint Presentation</vt:lpstr>
      <vt:lpstr>Εισηγήσεις για αποτελεσματικότερη μελέτη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PC-User</dc:creator>
  <cp:lastModifiedBy>Σταυρούλα  Γιωργαλλή</cp:lastModifiedBy>
  <cp:revision>73</cp:revision>
  <dcterms:created xsi:type="dcterms:W3CDTF">2023-10-22T05:12:04Z</dcterms:created>
  <dcterms:modified xsi:type="dcterms:W3CDTF">2023-10-26T17:46:58Z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2023-10-22T00:00:00Z</vt:filetime>
  </property>
  <property fmtid="{D5CDD505-2E9C-101B-9397-08002B2CF9AE}" pid="5" name="Producer">
    <vt:lpwstr>GPL Ghostscript 9.20</vt:lpwstr>
  </property>
</Properties>
</file>