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84" r:id="rId4"/>
    <p:sldId id="260" r:id="rId5"/>
    <p:sldId id="270" r:id="rId6"/>
    <p:sldId id="271" r:id="rId7"/>
    <p:sldId id="262" r:id="rId8"/>
    <p:sldId id="281" r:id="rId9"/>
    <p:sldId id="264" r:id="rId10"/>
    <p:sldId id="309" r:id="rId11"/>
    <p:sldId id="285" r:id="rId12"/>
    <p:sldId id="283" r:id="rId13"/>
    <p:sldId id="288" r:id="rId14"/>
    <p:sldId id="286" r:id="rId15"/>
    <p:sldId id="287" r:id="rId16"/>
    <p:sldId id="289" r:id="rId17"/>
    <p:sldId id="302" r:id="rId18"/>
    <p:sldId id="303" r:id="rId19"/>
    <p:sldId id="280" r:id="rId20"/>
    <p:sldId id="266" r:id="rId21"/>
    <p:sldId id="267" r:id="rId22"/>
    <p:sldId id="268" r:id="rId23"/>
    <p:sldId id="269" r:id="rId24"/>
  </p:sldIdLst>
  <p:sldSz cx="9144000" cy="6858000" type="screen4x3"/>
  <p:notesSz cx="6858000" cy="9144000"/>
  <p:defaultTextStyle>
    <a:defPPr>
      <a:defRPr lang="en-US"/>
    </a:defPPr>
    <a:lvl1pPr marL="0" lvl="0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lvl="1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lvl="2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lvl="3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lvl="4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lvl="5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lvl="6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lvl="7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lvl="8" indent="0" algn="l" defTabSz="4572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1524" y="90"/>
      </p:cViewPr>
      <p:guideLst>
        <p:guide orient="horz" pos="2160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F3164-781B-4381-8A6B-B2B5B0543BAE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C6963-88BB-4CF4-9BED-1F34D6503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37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C6963-88BB-4CF4-9BED-1F34D65032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38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C0C7A66-9D19-4183-805A-07E1B4FA359E}" type="slidenum">
              <a:rPr lang="el-GR"/>
              <a:t>3</a:t>
            </a:fld>
            <a:endParaRPr lang="el-GR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l-G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119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F7BF82E-31C2-42C3-87B2-7E906BB79FE0}" type="slidenum">
              <a:rPr kumimoji="0" lang="el-G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06D8F6-F0D6-4D11-8A71-EAA68A65476F}" type="slidenum">
              <a:rPr kumimoji="0" lang="el-G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06D8F6-F0D6-4D11-8A71-EAA68A65476F}" type="slidenum">
              <a:rPr kumimoji="0" lang="el-G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06D8F6-F0D6-4D11-8A71-EAA68A65476F}" type="slidenum">
              <a:rPr kumimoji="0" lang="el-G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06D8F6-F0D6-4D11-8A71-EAA68A65476F}" type="slidenum">
              <a:rPr kumimoji="0" lang="el-G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06D8F6-F0D6-4D11-8A71-EAA68A65476F}" type="slidenum">
              <a:rPr kumimoji="0" lang="el-G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06D8F6-F0D6-4D11-8A71-EAA68A65476F}" type="slidenum">
              <a:rPr kumimoji="0" lang="el-G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06D8F6-F0D6-4D11-8A71-EAA68A65476F}" type="slidenum">
              <a:rPr kumimoji="0" lang="el-G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Date Placeholder 4"/>
          <p:cNvSpPr>
            <a:spLocks noGrp="1"/>
          </p:cNvSpPr>
          <p:nvPr>
            <p:ph type="dt" sz="half" idx="12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AB2BE5-144E-458E-B736-BE3CAF4645BE}" type="slidenum">
              <a:rPr kumimoji="0" lang="el-GR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06D8F6-F0D6-4D11-8A71-EAA68A65476F}" type="slidenum">
              <a:rPr kumimoji="0" lang="el-G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06D8F6-F0D6-4D11-8A71-EAA68A65476F}" type="slidenum">
              <a:rPr kumimoji="0" lang="el-G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06D8F6-F0D6-4D11-8A71-EAA68A65476F}" type="slidenum">
              <a:rPr kumimoji="0" lang="el-G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06D8F6-F0D6-4D11-8A71-EAA68A65476F}" type="slidenum">
              <a:rPr kumimoji="0" lang="el-G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06D8F6-F0D6-4D11-8A71-EAA68A65476F}" type="slidenum">
              <a:rPr kumimoji="0" lang="el-G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06D8F6-F0D6-4D11-8A71-EAA68A65476F}" type="slidenum">
              <a:rPr kumimoji="0" lang="el-G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06D8F6-F0D6-4D11-8A71-EAA68A65476F}" type="slidenum">
              <a:rPr kumimoji="0" lang="el-G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06D8F6-F0D6-4D11-8A71-EAA68A65476F}" type="slidenum">
              <a:rPr kumimoji="0" lang="el-G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06D8F6-F0D6-4D11-8A71-EAA68A65476F}" type="slidenum">
              <a:rPr kumimoji="0" lang="el-G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06D8F6-F0D6-4D11-8A71-EAA68A65476F}" type="slidenum">
              <a:rPr kumimoji="0" lang="el-GR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l-GR" altLang="en-US" sz="9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ctrTitle"/>
          </p:nvPr>
        </p:nvSpPr>
        <p:spPr>
          <a:xfrm>
            <a:off x="1043608" y="3573016"/>
            <a:ext cx="5826719" cy="1646302"/>
          </a:xfrm>
        </p:spPr>
        <p:txBody>
          <a:bodyPr vert="horz" wrap="square" lIns="91440" tIns="45720" rIns="91440" bIns="45720" anchor="b" anchorCtr="0"/>
          <a:lstStyle/>
          <a:p>
            <a:pPr algn="ctr" defTabSz="457200">
              <a:buClrTx/>
              <a:buSzTx/>
              <a:buFontTx/>
              <a:buNone/>
            </a:pPr>
            <a:r>
              <a:rPr lang="el-GR" alt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Ενημέρωση των </a:t>
            </a:r>
            <a:br>
              <a:rPr lang="el-GR" alt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alt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γονέων/κηδεμόνων </a:t>
            </a:r>
            <a:br>
              <a:rPr lang="el-GR" alt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alt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της Α΄ γυμνασίου </a:t>
            </a:r>
            <a:br>
              <a:rPr lang="el-GR" alt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alt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Μάθημα</a:t>
            </a:r>
            <a:r>
              <a:rPr lang="en-US" alt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Βιολογία</a:t>
            </a:r>
            <a:r>
              <a:rPr lang="el-GR" altLang="en-US" sz="4000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l-GR" altLang="en-US" sz="4000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el-GR" altLang="en-US" sz="4000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>
                <a:latin typeface="Arial" panose="020B0604020202020204" pitchFamily="34" charset="0"/>
                <a:cs typeface="Arial" panose="020B0604020202020204" pitchFamily="34" charset="0"/>
              </a:rPr>
              <a:t>Ο τρόπος διδασκαλίας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09599" y="1844360"/>
            <a:ext cx="6347714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l-G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l-G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« Πες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μου κάτι και θα το ξεχάσω.</a:t>
            </a:r>
          </a:p>
          <a:p>
            <a:pPr marL="0" indent="0" algn="ctr">
              <a:buNone/>
            </a:pP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Δείξε μου το και ίσως να το θυμάμαι.</a:t>
            </a:r>
          </a:p>
          <a:p>
            <a:pPr marL="0" indent="0" algn="ctr">
              <a:buNone/>
            </a:pP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Κάνε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με να το βιώσω και θα το μάθω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»</a:t>
            </a:r>
            <a:endParaRPr lang="el-G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Κινέζικη παροιμία</a:t>
            </a:r>
          </a:p>
        </p:txBody>
      </p:sp>
      <p:sp>
        <p:nvSpPr>
          <p:cNvPr id="3" name="Horizontal Scroll 2"/>
          <p:cNvSpPr/>
          <p:nvPr/>
        </p:nvSpPr>
        <p:spPr>
          <a:xfrm>
            <a:off x="609599" y="980728"/>
            <a:ext cx="7488832" cy="54006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 Πες </a:t>
            </a:r>
            <a:r>
              <a:rPr lang="el-GR" alt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μου και </a:t>
            </a:r>
            <a:r>
              <a:rPr lang="el-GR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θα το </a:t>
            </a:r>
            <a:r>
              <a:rPr lang="el-GR" alt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ξεχάσω.</a:t>
            </a:r>
          </a:p>
          <a:p>
            <a:r>
              <a:rPr lang="el-GR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Δείξε μου και </a:t>
            </a:r>
            <a:r>
              <a:rPr lang="el-GR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ίσως να το </a:t>
            </a:r>
            <a:r>
              <a:rPr lang="el-GR" alt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el-GR" alt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θυμάμαι. Κάνε </a:t>
            </a:r>
            <a:r>
              <a:rPr lang="el-GR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 να το βιώσω </a:t>
            </a:r>
            <a:r>
              <a:rPr lang="el-GR" alt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el-GR" alt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και θα το μάθω. </a:t>
            </a:r>
            <a:r>
              <a:rPr lang="el-GR" alt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altLang="en-US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alt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Κομφούκιος</a:t>
            </a:r>
            <a:endParaRPr lang="el-GR" altLang="en-US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 algn="ctr">
              <a:buNone/>
            </a:pP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Ο τρόπος διδασκαλίας</a:t>
            </a:r>
          </a:p>
        </p:txBody>
      </p:sp>
      <p:sp>
        <p:nvSpPr>
          <p:cNvPr id="12291" name="Rectangle 3"/>
          <p:cNvSpPr>
            <a:spLocks noGrp="1"/>
          </p:cNvSpPr>
          <p:nvPr>
            <p:ph idx="1"/>
          </p:nvPr>
        </p:nvSpPr>
        <p:spPr>
          <a:xfrm>
            <a:off x="250825" y="1557338"/>
            <a:ext cx="7772400" cy="4114800"/>
          </a:xfrm>
        </p:spPr>
        <p:txBody>
          <a:bodyPr vert="horz" wrap="square" lIns="91440" tIns="45720" rIns="91440" bIns="45720" anchor="t" anchorCtr="0"/>
          <a:lstStyle/>
          <a:p>
            <a:pPr algn="ctr"/>
            <a:endParaRPr lang="el-GR" altLang="en-US" b="1" dirty="0"/>
          </a:p>
          <a:p>
            <a:pPr algn="ctr">
              <a:buFont typeface="Wingdings" panose="05000000000000000000" pitchFamily="2" charset="2"/>
              <a:buNone/>
            </a:pPr>
            <a:r>
              <a:rPr lang="el-GR" alt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Οι μαθητές αποτελούν </a:t>
            </a:r>
            <a:r>
              <a:rPr lang="el-GR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το</a:t>
            </a:r>
            <a:r>
              <a:rPr lang="el-GR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l-GR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κέντρο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l-GR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της διδασκαλίας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l-GR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και όχι ο εκπαιδευτικός.</a:t>
            </a: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609600"/>
            <a:ext cx="6626696" cy="875184"/>
          </a:xfrm>
        </p:spPr>
        <p:txBody>
          <a:bodyPr/>
          <a:lstStyle/>
          <a:p>
            <a:pPr algn="ctr"/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Ο τρόπος διδασκαλίας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49560" y="1700808"/>
            <a:ext cx="7346776" cy="4248472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Το διδακτικό εγχειρίδιο είναι Βιβλίο Δραστηριοτήτων, επομένως περιλαμβάνει διάφορα φύλλα εργασίας.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Οι μαθητές εργάζονται εξατομικευμένα και όπου οι δραστηριότητες το επιτρέπουν εργάζονται συνεργατικά. Στη συνέχεια, οι μαθητές καλούνται να ανακοινώσουν τα αποτελέσματά τους στην ολομέλεια της τάξης.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Ο ρόλος του εκπαιδευτικού είναι καθοδηγητικός και υποστηρικτικός.</a:t>
            </a:r>
            <a:endParaRPr lang="el-G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Βιβλίο </a:t>
            </a:r>
            <a:r>
              <a:rPr lang="el-GR" dirty="0" smtClean="0"/>
              <a:t>δραστηριοτήτων-</a:t>
            </a:r>
            <a:br>
              <a:rPr lang="el-GR" dirty="0" smtClean="0"/>
            </a:br>
            <a:r>
              <a:rPr lang="el-GR" dirty="0" smtClean="0"/>
              <a:t>Πώς </a:t>
            </a:r>
            <a:r>
              <a:rPr lang="el-GR" dirty="0"/>
              <a:t>εργάζονται τα παιδιά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23662" y="2530467"/>
            <a:ext cx="4800533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Βιβλίο δραστηριοτήτων-</a:t>
            </a:r>
            <a:br>
              <a:rPr lang="el-GR" dirty="0" smtClean="0"/>
            </a:br>
            <a:r>
              <a:rPr lang="el-GR" dirty="0" smtClean="0"/>
              <a:t>Πώς εργάζονται τα παιδιά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116" y="1930400"/>
            <a:ext cx="6408712" cy="4806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Βιβλίο </a:t>
            </a:r>
            <a:r>
              <a:rPr lang="el-GR" dirty="0" smtClean="0"/>
              <a:t>δραστηριοτήτων-</a:t>
            </a:r>
            <a:br>
              <a:rPr lang="el-GR" dirty="0" smtClean="0"/>
            </a:br>
            <a:r>
              <a:rPr lang="el-GR" dirty="0" smtClean="0"/>
              <a:t>Πώς </a:t>
            </a:r>
            <a:r>
              <a:rPr lang="el-GR" dirty="0"/>
              <a:t>εργάζονται τα παιδιά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601165" y="1930400"/>
            <a:ext cx="6107706" cy="4580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1340768"/>
            <a:ext cx="4014446" cy="5352596"/>
          </a:xfrm>
          <a:prstGeom prst="rect">
            <a:avLst/>
          </a:prstGeom>
        </p:spPr>
      </p:pic>
      <p:sp>
        <p:nvSpPr>
          <p:cNvPr id="5" name="AutoShape 2" descr="https://apis.mail.yahoo.com/ws/v3/mailboxes/@.id==VjN-MTMRfIoP26CX6q4hjeFrESqGa7DOKyTYm0-L6Ye1s3v835gUfGE57w_S0gKcGHXCBmBxuc2UTjmHlmQVvjcwMQ/messages/@.id==AM7NUNVw6q8mZTToHwuNCCp1We4/content/parts/@.id==2/thumbnail?appid=YMailNorrin&amp;downloadWhenThumbnailFails=true&amp;pid=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79512" y="188640"/>
            <a:ext cx="6347713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ctr"/>
            <a:r>
              <a:rPr lang="el-GR" dirty="0"/>
              <a:t>Βιβλίο </a:t>
            </a:r>
            <a:r>
              <a:rPr lang="el-GR" dirty="0" smtClean="0"/>
              <a:t>δραστηριοτήτων-</a:t>
            </a:r>
            <a:br>
              <a:rPr lang="el-GR" dirty="0" smtClean="0"/>
            </a:br>
            <a:r>
              <a:rPr lang="el-GR" dirty="0" smtClean="0"/>
              <a:t>Πώς </a:t>
            </a:r>
            <a:r>
              <a:rPr lang="el-GR" dirty="0"/>
              <a:t>εργάζονται τα παιδιά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4495"/>
            <a:ext cx="6450965" cy="1627505"/>
          </a:xfrm>
        </p:spPr>
        <p:txBody>
          <a:bodyPr>
            <a:normAutofit fontScale="90000"/>
          </a:bodyPr>
          <a:lstStyle/>
          <a:p>
            <a:pPr algn="ctr"/>
            <a:r>
              <a:rPr lang="el-GR"/>
              <a:t>Ετοιμασία παρασκευασμάτων και παρατήρηση ζωικών κυττάρων</a:t>
            </a:r>
            <a:br>
              <a:rPr lang="el-GR"/>
            </a:br>
            <a:r>
              <a:rPr lang="el-GR"/>
              <a:t>στο μικροσκόπιο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68445" y="2204720"/>
            <a:ext cx="3245485" cy="432752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1505" y="2204720"/>
            <a:ext cx="3256915" cy="4342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/>
              <a:t>Δημιουργικές εργασίες- Κατασκευή μοντέλων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650" y="1844675"/>
            <a:ext cx="3088005" cy="231584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68445" y="2139315"/>
            <a:ext cx="3088005" cy="38665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90" y="2348865"/>
            <a:ext cx="3095625" cy="3030855"/>
          </a:xfrm>
          <a:prstGeom prst="rect">
            <a:avLst/>
          </a:prstGeom>
        </p:spPr>
      </p:pic>
      <p:pic>
        <p:nvPicPr>
          <p:cNvPr id="11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445" y="2266315"/>
            <a:ext cx="3088005" cy="38665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870" y="1495425"/>
            <a:ext cx="3095625" cy="3867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870" y="1495425"/>
            <a:ext cx="3095625" cy="3867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870" y="1495425"/>
            <a:ext cx="3095625" cy="3867150"/>
          </a:xfrm>
          <a:prstGeom prst="rect">
            <a:avLst/>
          </a:prstGeom>
        </p:spPr>
      </p:pic>
      <p:pic>
        <p:nvPicPr>
          <p:cNvPr id="15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445" y="2393315"/>
            <a:ext cx="3088005" cy="3866515"/>
          </a:xfrm>
          <a:prstGeom prst="rect">
            <a:avLst/>
          </a:prstGeom>
        </p:spPr>
      </p:pic>
      <p:pic>
        <p:nvPicPr>
          <p:cNvPr id="18" name="Picture 17" descr="IMG_20231023_1133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709545" y="3768090"/>
            <a:ext cx="2433955" cy="3246120"/>
          </a:xfrm>
          <a:prstGeom prst="rect">
            <a:avLst/>
          </a:prstGeom>
        </p:spPr>
      </p:pic>
      <p:pic>
        <p:nvPicPr>
          <p:cNvPr id="19" name="Picture 18" descr="IMG_20231023_1133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995" y="4160520"/>
            <a:ext cx="1835785" cy="2447925"/>
          </a:xfrm>
          <a:prstGeom prst="rect">
            <a:avLst/>
          </a:prstGeom>
        </p:spPr>
      </p:pic>
      <p:pic>
        <p:nvPicPr>
          <p:cNvPr id="20" name="Picture 19" descr="IMG_20231023_1133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03825" y="4453255"/>
            <a:ext cx="2438400" cy="1829435"/>
          </a:xfrm>
          <a:prstGeom prst="rect">
            <a:avLst/>
          </a:prstGeom>
        </p:spPr>
      </p:pic>
      <p:pic>
        <p:nvPicPr>
          <p:cNvPr id="22" name="Picture 21" descr="IMG_20231019_1236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1910" y="1844675"/>
            <a:ext cx="3078480" cy="2308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Αξιολόγηση του μαθητή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7344816" cy="4536504"/>
          </a:xfrm>
        </p:spPr>
        <p:txBody>
          <a:bodyPr>
            <a:noAutofit/>
          </a:bodyPr>
          <a:lstStyle/>
          <a:p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Συμμετοχή στην τάξη (π.χ. προετοιμασία, προφορική εξέταση, συνέπεια, ενδιαφέρον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l-G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Κατ’ </a:t>
            </a:r>
            <a:r>
              <a:rPr lang="el-GR" alt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οίκον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εργασίες.</a:t>
            </a:r>
            <a:endParaRPr lang="el-G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Ένα διαγώνισμα 40 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λεπτών ανά τετράμηνο σε ολόκληρη ενότητα.</a:t>
            </a:r>
            <a:endParaRPr lang="el-G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Μια γραπτή σύντομη άσκηση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στο μάθημα της 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ημέρας.</a:t>
            </a:r>
            <a:endParaRPr lang="el-G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Δημιουργική εργασία (αφίσα, κατασκευή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l-G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Εθελοντική εργασία ή/και δραστηριότητες διάκρισης (π.χ. συμμετοχή σε περιβαλλοντικά προγράμματα ή διαγωνισμούς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l-G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/>
          </p:cNvSpPr>
          <p:nvPr>
            <p:ph idx="1"/>
          </p:nvPr>
        </p:nvSpPr>
        <p:spPr>
          <a:xfrm>
            <a:off x="323850" y="1484313"/>
            <a:ext cx="8353425" cy="4752975"/>
          </a:xfrm>
        </p:spPr>
        <p:txBody>
          <a:bodyPr vert="horz" wrap="square" lIns="91440" tIns="45720" rIns="91440" bIns="45720" anchor="t" anchorCtr="0"/>
          <a:lstStyle/>
          <a:p>
            <a:pPr>
              <a:buFont typeface="Wingdings" panose="05000000000000000000" pitchFamily="2" charset="2"/>
              <a:buNone/>
            </a:pPr>
            <a:endParaRPr lang="el-GR" altLang="en-US" sz="40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l-GR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Νίκη Κανδρή: Α1, Α3, Α5, Α6 </a:t>
            </a:r>
          </a:p>
          <a:p>
            <a:pPr>
              <a:buFont typeface="Wingdings" panose="05000000000000000000" pitchFamily="2" charset="2"/>
              <a:buNone/>
            </a:pPr>
            <a:endParaRPr lang="el-GR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l-GR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Άντρη Κύπρου: Α2, Α4, Α7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602" y="620688"/>
            <a:ext cx="8757920" cy="1162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eaLnBrk="1" hangingPunct="1">
              <a:buNone/>
            </a:pPr>
            <a:r>
              <a:rPr lang="el-GR" altLang="x-none" sz="4400" b="1" dirty="0">
                <a:solidFill>
                  <a:srgbClr val="C0E4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διδάσκουσες του μαθήματος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251143" y="332423"/>
            <a:ext cx="7793037" cy="1462087"/>
          </a:xfrm>
        </p:spPr>
        <p:txBody>
          <a:bodyPr vert="horz" wrap="square" lIns="91440" tIns="45720" rIns="91440" bIns="45720" anchor="t" anchorCtr="0"/>
          <a:lstStyle/>
          <a:p>
            <a:pPr algn="ctr">
              <a:buNone/>
            </a:pPr>
            <a:r>
              <a:rPr lang="el-GR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Πώς πρέπει να μελετούν </a:t>
            </a:r>
            <a:br>
              <a:rPr lang="el-GR" alt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οι μαθητές στο σπίτι;</a:t>
            </a: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363" name="Rectangle 3"/>
          <p:cNvSpPr>
            <a:spLocks noGrp="1"/>
          </p:cNvSpPr>
          <p:nvPr>
            <p:ph type="body" sz="half" idx="1"/>
          </p:nvPr>
        </p:nvSpPr>
        <p:spPr>
          <a:xfrm>
            <a:off x="251460" y="1484630"/>
            <a:ext cx="5376545" cy="4743450"/>
          </a:xfrm>
        </p:spPr>
        <p:txBody>
          <a:bodyPr vert="horz" wrap="square" lIns="91440" tIns="45720" rIns="91440" bIns="45720" anchor="t" anchorCtr="0">
            <a:normAutofit lnSpcReduction="10000"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l-GR" altLang="en-US" sz="2400" dirty="0"/>
              <a:t>  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Το μάθημα της Βιολογίας απαιτεί συστηματική μελέτη. Κάθε φορά που έχουμε μάθημα ο μαθητής πρέπει να μελετά το μάθημα της ημέρας και να κάνει την κατ’ οίκον εργασία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του. 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Τα παιδιά μαθαίνουν νέες ορολογίες, άγνωστες μέχρι τώρα σ’ αυτά. 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Οι νέες 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λέξεις - όροι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θα χρησιμοποιούνται σε κάθε επόμενο κεφάλαιο 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γι’ αυτό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πρέπει να τις μαθαίνουν για να μπορούν να 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κτίζουν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σ’ αυτά που ακολουθούν. </a:t>
            </a:r>
          </a:p>
        </p:txBody>
      </p:sp>
      <p:pic>
        <p:nvPicPr>
          <p:cNvPr id="1536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063" y="1772920"/>
            <a:ext cx="3332162" cy="3600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>
            <a:normAutofit fontScale="90000"/>
          </a:bodyPr>
          <a:lstStyle/>
          <a:p>
            <a:pPr algn="ctr">
              <a:buNone/>
            </a:pP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Ο ρόλος των γονέων/κηδεμόνων στη μελέτη των μαθητών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957388"/>
            <a:ext cx="7629525" cy="439261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40000"/>
              </a:lnSpc>
            </a:pPr>
            <a:r>
              <a:rPr lang="el-GR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Να βοηθήσουμε τα παιδιά να αποβάλουν το άγχος και τις φοβίες που τους προκαλεί το νέο μαθησιακό περιβάλλον.</a:t>
            </a:r>
          </a:p>
          <a:p>
            <a:pPr>
              <a:lnSpc>
                <a:spcPct val="140000"/>
              </a:lnSpc>
            </a:pPr>
            <a:r>
              <a:rPr lang="el-GR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Να ενθαρρύνουμε τα παιδιά να προσπαθούν. </a:t>
            </a:r>
          </a:p>
          <a:p>
            <a:pPr>
              <a:lnSpc>
                <a:spcPct val="140000"/>
              </a:lnSpc>
            </a:pPr>
            <a:r>
              <a:rPr lang="el-GR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Να βοηθήσουμε τα παιδιά να οργανώνουν σωστά το χρόνο τους. Να δίνουν προτεραιότητα στη μελέτη των μαθημάτων τους.</a:t>
            </a:r>
          </a:p>
          <a:p>
            <a:pPr>
              <a:lnSpc>
                <a:spcPct val="140000"/>
              </a:lnSpc>
            </a:pPr>
            <a:r>
              <a:rPr lang="el-GR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Να έχουν ένα σταθερό χώρο μελέτης, στο δωμάτιό τους ή σε άλλο ήσυχο μέρος του σπιτιού.</a:t>
            </a:r>
          </a:p>
          <a:p>
            <a:pPr>
              <a:lnSpc>
                <a:spcPct val="60000"/>
              </a:lnSpc>
              <a:buFont typeface="Wingdings" panose="05000000000000000000" pitchFamily="2" charset="2"/>
              <a:buNone/>
            </a:pPr>
            <a:endParaRPr lang="el-GR" altLang="en-US" sz="2200" dirty="0">
              <a:latin typeface="Comic Sans MS" panose="030F0702030302020204" pitchFamily="66" charset="0"/>
            </a:endParaRPr>
          </a:p>
          <a:p>
            <a:pPr>
              <a:lnSpc>
                <a:spcPct val="60000"/>
              </a:lnSpc>
            </a:pPr>
            <a:endParaRPr lang="el-GR" altLang="en-US" sz="22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395605" y="548640"/>
            <a:ext cx="6823075" cy="1417320"/>
          </a:xfrm>
        </p:spPr>
        <p:txBody>
          <a:bodyPr vert="horz" wrap="square" lIns="91440" tIns="45720" rIns="91440" bIns="45720" anchor="t" anchorCtr="0">
            <a:normAutofit/>
          </a:bodyPr>
          <a:lstStyle/>
          <a:p>
            <a:pPr algn="ctr">
              <a:buNone/>
            </a:pP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Ο ρόλος των γονέων/κηδεμόνων στη μελέτη των μαθητών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2205038"/>
            <a:ext cx="8208963" cy="374332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l-GR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Να βεβαιωνόμαστε ότι μελετούν όταν απομονώνονται στο δωμάτιό τους και δεν ιστοεξερευνούν άσκοπα.</a:t>
            </a:r>
          </a:p>
          <a:p>
            <a:pPr>
              <a:lnSpc>
                <a:spcPct val="80000"/>
              </a:lnSpc>
            </a:pPr>
            <a:r>
              <a:rPr lang="el-GR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Μπορ</a:t>
            </a:r>
            <a:r>
              <a:rPr lang="el-GR" altLang="el-GR" sz="2800" dirty="0">
                <a:latin typeface="Arial" panose="020B0604020202020204" pitchFamily="34" charset="0"/>
                <a:cs typeface="Arial" panose="020B0604020202020204" pitchFamily="34" charset="0"/>
              </a:rPr>
              <a:t>ούμε</a:t>
            </a:r>
            <a:r>
              <a:rPr lang="el-GR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να απαντούμε στις απορίες τους και να προσφέρουμε βοήθεια  στα παιδιά, ποτέ όμως δεν κάνουμε τη δουλειά τους. Πρέπει να μάθουν ότι είναι δική τους ευθύνη και όχι των γονιών.</a:t>
            </a:r>
          </a:p>
          <a:p>
            <a:pPr>
              <a:lnSpc>
                <a:spcPct val="80000"/>
              </a:lnSpc>
            </a:pPr>
            <a:r>
              <a:rPr lang="el-GR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Μπορούμε να ελέγχουμε αν κάνουν την κατ’ οίκον εργασία τους και αν μελετούν καθημερινά.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l-GR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/>
          </p:cNvSpPr>
          <p:nvPr>
            <p:ph idx="1"/>
          </p:nvPr>
        </p:nvSpPr>
        <p:spPr>
          <a:xfrm>
            <a:off x="395536" y="1484784"/>
            <a:ext cx="7772400" cy="4575175"/>
          </a:xfrm>
        </p:spPr>
        <p:txBody>
          <a:bodyPr vert="horz" wrap="square" lIns="91440" tIns="45720" rIns="91440" bIns="45720" anchor="t" anchorCtr="0"/>
          <a:lstStyle/>
          <a:p>
            <a:pPr algn="ctr">
              <a:buFont typeface="Wingdings" panose="05000000000000000000" pitchFamily="2" charset="2"/>
              <a:buNone/>
            </a:pPr>
            <a:r>
              <a:rPr lang="el-GR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Σας ευχαριστώ πολύ για την προσοχή σας</a:t>
            </a:r>
          </a:p>
        </p:txBody>
      </p:sp>
      <p:pic>
        <p:nvPicPr>
          <p:cNvPr id="18435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3501008"/>
            <a:ext cx="2762250" cy="30686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0" y="152400"/>
            <a:ext cx="9144000" cy="0"/>
          </a:xfrm>
          <a:prstGeom prst="line">
            <a:avLst/>
          </a:prstGeom>
          <a:noFill/>
          <a:ln w="66675" cmpd="tri">
            <a:solidFill>
              <a:srgbClr val="3366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6675" cmpd="tri">
            <a:solidFill>
              <a:srgbClr val="3366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1331913" y="620713"/>
            <a:ext cx="6480175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l-GR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/>
              </a:rPr>
              <a:t>ΒΙΟΛΟΓΙΑ</a:t>
            </a:r>
          </a:p>
        </p:txBody>
      </p:sp>
      <p:sp>
        <p:nvSpPr>
          <p:cNvPr id="39941" name="WordArt 5"/>
          <p:cNvSpPr>
            <a:spLocks noChangeArrowheads="1" noChangeShapeType="1" noTextEdit="1"/>
          </p:cNvSpPr>
          <p:nvPr/>
        </p:nvSpPr>
        <p:spPr bwMode="auto">
          <a:xfrm>
            <a:off x="539750" y="2708275"/>
            <a:ext cx="3024188" cy="865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l-GR" sz="3600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/>
              </a:rPr>
              <a:t>ΒΙΟΣ</a:t>
            </a:r>
          </a:p>
        </p:txBody>
      </p:sp>
      <p:sp>
        <p:nvSpPr>
          <p:cNvPr id="39942" name="WordArt 6"/>
          <p:cNvSpPr>
            <a:spLocks noChangeArrowheads="1" noChangeShapeType="1" noTextEdit="1"/>
          </p:cNvSpPr>
          <p:nvPr/>
        </p:nvSpPr>
        <p:spPr bwMode="auto">
          <a:xfrm>
            <a:off x="5435600" y="2636838"/>
            <a:ext cx="3097213" cy="1006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l-GR" sz="3600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/>
              </a:rPr>
              <a:t>ΛΟΓΟΣ</a:t>
            </a:r>
          </a:p>
        </p:txBody>
      </p:sp>
      <p:sp>
        <p:nvSpPr>
          <p:cNvPr id="39943" name="WordArt 7"/>
          <p:cNvSpPr>
            <a:spLocks noChangeArrowheads="1" noChangeShapeType="1" noTextEdit="1"/>
          </p:cNvSpPr>
          <p:nvPr/>
        </p:nvSpPr>
        <p:spPr bwMode="auto">
          <a:xfrm>
            <a:off x="4140200" y="2708275"/>
            <a:ext cx="936625" cy="896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l-GR" sz="3600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latin typeface="Arial Black" panose="020B0A04020102020204"/>
              </a:rPr>
              <a:t>+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684213" y="4545013"/>
            <a:ext cx="2808287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sz="7200" b="1">
                <a:latin typeface="Comic Sans MS" panose="030F0702030302020204" pitchFamily="66" charset="0"/>
              </a:rPr>
              <a:t>Ζωή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5651500" y="4840288"/>
            <a:ext cx="34925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l-GR" sz="6000" b="1">
                <a:latin typeface="Comic Sans MS" panose="030F0702030302020204" pitchFamily="66" charset="0"/>
              </a:rPr>
              <a:t>Λογική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l-GR" sz="6000" b="1">
                <a:latin typeface="Comic Sans MS" panose="030F0702030302020204" pitchFamily="66" charset="0"/>
              </a:rPr>
              <a:t>Εξήγηση</a:t>
            </a:r>
          </a:p>
        </p:txBody>
      </p:sp>
      <p:sp>
        <p:nvSpPr>
          <p:cNvPr id="39948" name="AutoShape 12"/>
          <p:cNvSpPr>
            <a:spLocks noChangeArrowheads="1"/>
          </p:cNvSpPr>
          <p:nvPr/>
        </p:nvSpPr>
        <p:spPr bwMode="auto">
          <a:xfrm rot="5400000">
            <a:off x="1619250" y="3860800"/>
            <a:ext cx="1008063" cy="576263"/>
          </a:xfrm>
          <a:custGeom>
            <a:avLst/>
            <a:gdLst>
              <a:gd name="T0" fmla="*/ 756047 w 21600"/>
              <a:gd name="T1" fmla="*/ 0 h 21600"/>
              <a:gd name="T2" fmla="*/ 0 w 21600"/>
              <a:gd name="T3" fmla="*/ 288132 h 21600"/>
              <a:gd name="T4" fmla="*/ 756047 w 21600"/>
              <a:gd name="T5" fmla="*/ 576263 h 21600"/>
              <a:gd name="T6" fmla="*/ 1008063 w 21600"/>
              <a:gd name="T7" fmla="*/ 28813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 rot="5400000">
            <a:off x="6516688" y="3932238"/>
            <a:ext cx="1008062" cy="576262"/>
          </a:xfrm>
          <a:custGeom>
            <a:avLst/>
            <a:gdLst>
              <a:gd name="T0" fmla="*/ 756047 w 21600"/>
              <a:gd name="T1" fmla="*/ 0 h 21600"/>
              <a:gd name="T2" fmla="*/ 0 w 21600"/>
              <a:gd name="T3" fmla="*/ 288131 h 21600"/>
              <a:gd name="T4" fmla="*/ 756047 w 21600"/>
              <a:gd name="T5" fmla="*/ 576262 h 21600"/>
              <a:gd name="T6" fmla="*/ 1008062 w 21600"/>
              <a:gd name="T7" fmla="*/ 28813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  <p:bldP spid="39942" grpId="0" animBg="1"/>
      <p:bldP spid="39943" grpId="0" animBg="1"/>
      <p:bldP spid="39944" grpId="0"/>
      <p:bldP spid="39945" grpId="0"/>
      <p:bldP spid="39948" grpId="0" animBg="1"/>
      <p:bldP spid="399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 algn="ctr">
              <a:buNone/>
            </a:pP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Οι στόχοι του μαθήματος</a:t>
            </a:r>
          </a:p>
        </p:txBody>
      </p:sp>
      <p:sp>
        <p:nvSpPr>
          <p:cNvPr id="8195" name="Rectangle 3"/>
          <p:cNvSpPr>
            <a:spLocks noGrp="1"/>
          </p:cNvSpPr>
          <p:nvPr>
            <p:ph idx="1"/>
          </p:nvPr>
        </p:nvSpPr>
        <p:spPr>
          <a:xfrm>
            <a:off x="609600" y="1700530"/>
            <a:ext cx="7831455" cy="4119245"/>
          </a:xfrm>
        </p:spPr>
        <p:txBody>
          <a:bodyPr vert="horz" wrap="square" lIns="91440" tIns="45720" rIns="91440" bIns="45720" anchor="t" anchorCtr="0"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l-GR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Οι μαθητές </a:t>
            </a:r>
          </a:p>
          <a:p>
            <a:pPr>
              <a:buFont typeface="Wingdings 3" panose="05040102010807070707" charset="2"/>
              <a:buChar char=""/>
            </a:pPr>
            <a:r>
              <a:rPr lang="el-GR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να αποκτήσουν βασικές γνώσεις.</a:t>
            </a:r>
          </a:p>
          <a:p>
            <a:pPr>
              <a:buFont typeface="Wingdings 3" panose="05040102010807070707" charset="2"/>
              <a:buChar char=""/>
            </a:pPr>
            <a:r>
              <a:rPr lang="el-GR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να αναπτύξουν κριτική σκέψη.</a:t>
            </a:r>
          </a:p>
          <a:p>
            <a:pPr>
              <a:buFont typeface="Wingdings 3" panose="05040102010807070707" charset="2"/>
              <a:buChar char=""/>
            </a:pPr>
            <a:r>
              <a:rPr lang="el-GR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να καλλιεργήσουν ικανότητες και δεξιότητες.</a:t>
            </a:r>
          </a:p>
          <a:p>
            <a:pPr>
              <a:buFont typeface="Wingdings 3" panose="05040102010807070707" charset="2"/>
              <a:buChar char=""/>
            </a:pPr>
            <a:r>
              <a:rPr lang="el-GR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να υιοθετήσουν αξίες, στάσεις και συμπεριφορές.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91656"/>
            <a:ext cx="6347713" cy="13208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buNone/>
            </a:pPr>
            <a:r>
              <a:rPr lang="el-GR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Να υιοθετήσουν αξίες, στάσεις και συμπεριφορές</a:t>
            </a:r>
            <a:br>
              <a:rPr lang="el-GR" alt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683568" y="1280852"/>
            <a:ext cx="6347714" cy="3880773"/>
          </a:xfrm>
        </p:spPr>
        <p:txBody>
          <a:bodyPr vert="horz" wrap="square" lIns="91440" tIns="45720" rIns="91440" bIns="45720" anchor="t" anchorCtr="0"/>
          <a:lstStyle/>
          <a:p>
            <a:r>
              <a:rPr lang="el-GR" altLang="x-none" dirty="0">
                <a:latin typeface="Arial" panose="020B0604020202020204" pitchFamily="34" charset="0"/>
                <a:cs typeface="Arial" panose="020B0604020202020204" pitchFamily="34" charset="0"/>
              </a:rPr>
              <a:t>Οι </a:t>
            </a:r>
            <a:r>
              <a:rPr lang="el-GR" altLang="x-none" dirty="0" smtClean="0">
                <a:latin typeface="Arial" panose="020B0604020202020204" pitchFamily="34" charset="0"/>
                <a:cs typeface="Arial" panose="020B0604020202020204" pitchFamily="34" charset="0"/>
              </a:rPr>
              <a:t>μαθητές μαθαίνουν να </a:t>
            </a:r>
            <a:r>
              <a:rPr lang="el-GR" altLang="x-none" dirty="0">
                <a:latin typeface="Arial" panose="020B0604020202020204" pitchFamily="34" charset="0"/>
                <a:cs typeface="Arial" panose="020B0604020202020204" pitchFamily="34" charset="0"/>
              </a:rPr>
              <a:t>εκτιμούν και </a:t>
            </a:r>
            <a:r>
              <a:rPr lang="el-GR" altLang="x-none" dirty="0" smtClean="0">
                <a:latin typeface="Arial" panose="020B0604020202020204" pitchFamily="34" charset="0"/>
                <a:cs typeface="Arial" panose="020B0604020202020204" pitchFamily="34" charset="0"/>
              </a:rPr>
              <a:t>να σέβονται </a:t>
            </a:r>
            <a:r>
              <a:rPr lang="el-GR" altLang="x-none" dirty="0">
                <a:latin typeface="Arial" panose="020B0604020202020204" pitchFamily="34" charset="0"/>
                <a:cs typeface="Arial" panose="020B0604020202020204" pitchFamily="34" charset="0"/>
              </a:rPr>
              <a:t>την ανθρώπινη ζωή.</a:t>
            </a:r>
          </a:p>
          <a:p>
            <a:r>
              <a:rPr lang="el-GR" altLang="x-none" dirty="0">
                <a:latin typeface="Arial" panose="020B0604020202020204" pitchFamily="34" charset="0"/>
                <a:cs typeface="Arial" panose="020B0604020202020204" pitchFamily="34" charset="0"/>
              </a:rPr>
              <a:t>Μαθαίνουν να αγαπούν τον εαυτό τους, </a:t>
            </a:r>
            <a:r>
              <a:rPr lang="el-GR" altLang="x-none" dirty="0" smtClean="0">
                <a:latin typeface="Arial" panose="020B0604020202020204" pitchFamily="34" charset="0"/>
                <a:cs typeface="Arial" panose="020B0604020202020204" pitchFamily="34" charset="0"/>
              </a:rPr>
              <a:t>υιοθετούν καλές διατροφικές συνήθειες και φροντίζουν για την </a:t>
            </a:r>
            <a:r>
              <a:rPr lang="el-GR" altLang="x-none" dirty="0">
                <a:latin typeface="Arial" panose="020B0604020202020204" pitchFamily="34" charset="0"/>
                <a:cs typeface="Arial" panose="020B0604020202020204" pitchFamily="34" charset="0"/>
              </a:rPr>
              <a:t>υγεία τους</a:t>
            </a:r>
            <a:r>
              <a:rPr lang="el-GR" altLang="x-non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l-GR" altLang="x-none" dirty="0" smtClean="0">
                <a:latin typeface="Arial" panose="020B0604020202020204" pitchFamily="34" charset="0"/>
                <a:cs typeface="Arial" panose="020B0604020202020204" pitchFamily="34" charset="0"/>
              </a:rPr>
              <a:t>Οι μαθητές μαθαίνουν να αγαπούν και να προστατεύου</a:t>
            </a:r>
            <a:r>
              <a:rPr lang="el-GR" altLang="x-none" dirty="0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l-GR" altLang="x-none" dirty="0" smtClean="0">
                <a:latin typeface="Arial" panose="020B0604020202020204" pitchFamily="34" charset="0"/>
                <a:cs typeface="Arial" panose="020B0604020202020204" pitchFamily="34" charset="0"/>
              </a:rPr>
              <a:t> το φυσικό περιβάλλον.</a:t>
            </a:r>
          </a:p>
          <a:p>
            <a:r>
              <a:rPr lang="el-GR" altLang="x-none" dirty="0" smtClean="0">
                <a:latin typeface="Arial" panose="020B0604020202020204" pitchFamily="34" charset="0"/>
                <a:cs typeface="Arial" panose="020B0604020202020204" pitchFamily="34" charset="0"/>
              </a:rPr>
              <a:t>Οι μαθητές ευαισθητοποιούνται για τα περιβαλλοντικά προβλήματα, την κλιματική αλλαγή και την αειφόρο ανάπτυξη.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360" y="4284174"/>
            <a:ext cx="3317872" cy="24884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491" y="4294566"/>
            <a:ext cx="3317872" cy="2488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844824"/>
            <a:ext cx="3455987" cy="4883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3" name="TextBox 2"/>
          <p:cNvSpPr txBox="1"/>
          <p:nvPr/>
        </p:nvSpPr>
        <p:spPr>
          <a:xfrm>
            <a:off x="611560" y="332656"/>
            <a:ext cx="6192837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 eaLnBrk="1" hangingPunct="1">
              <a:buNone/>
            </a:pPr>
            <a:r>
              <a:rPr lang="el-GR" altLang="x-none" sz="4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Το διδακτικό εγχειρίδιο για τη Βιολογία Α΄ γυμνασίου</a:t>
            </a:r>
            <a:endParaRPr lang="el-GR" altLang="x-none" sz="40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842125" cy="7318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el-GR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Θεματικές ενότητες του μαθήματος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484313"/>
            <a:ext cx="7777163" cy="5184775"/>
          </a:xfr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l-GR" altLang="en-US" sz="2400" b="1" dirty="0">
                <a:latin typeface="Comic Sans MS" panose="030F0702030302020204" pitchFamily="66" charset="0"/>
              </a:rPr>
              <a:t> </a:t>
            </a:r>
            <a:r>
              <a:rPr lang="el-G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Η Βιολογία και οι άλλες επιστήμες- </a:t>
            </a:r>
          </a:p>
          <a:p>
            <a:pPr algn="just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Ζώντας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στην εποχή της Βιολογίας </a:t>
            </a:r>
          </a:p>
          <a:p>
            <a:pPr algn="just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l-G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2.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Ποικιλομορφία και Ταξινόμηση των     </a:t>
            </a:r>
          </a:p>
          <a:p>
            <a:pPr algn="just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ζωντανών οργανισμών -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Ταξινομώντας </a:t>
            </a:r>
          </a:p>
          <a:p>
            <a:pPr algn="just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τους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ζωντανούς οργανισμούς του πλανήτη </a:t>
            </a:r>
          </a:p>
          <a:p>
            <a:pPr algn="just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μας</a:t>
            </a:r>
            <a:endParaRPr lang="el-G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l-G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3.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Οργάνωση των οργανισμών 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Ανακαλύπτοντας </a:t>
            </a:r>
            <a:endParaRPr lang="el-G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την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οργάνωση των ζωντανών οργανισμών</a:t>
            </a:r>
          </a:p>
          <a:p>
            <a:pPr algn="just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l-G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l-GR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Αναπαραγωγή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στον 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άνθρωπο -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Δημιουργώντας </a:t>
            </a:r>
          </a:p>
          <a:p>
            <a:pPr algn="just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απογόνους</a:t>
            </a:r>
            <a:endParaRPr lang="el-G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l-GR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Φωτοσύνθεση - Ερευνώντας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την φωτοσύνθεση</a:t>
            </a:r>
          </a:p>
          <a:p>
            <a:pPr algn="just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l-G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Τροφικές σχέσεις - Μελετώντας </a:t>
            </a: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τις τροφικές </a:t>
            </a:r>
          </a:p>
          <a:p>
            <a:pPr algn="just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el-G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σχέσεις μεταξύ των ζωντανών οργανισμών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t" anchorCtr="0"/>
          <a:lstStyle/>
          <a:p>
            <a:pPr>
              <a:buNone/>
            </a:pP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Μαθησιακά εργαλεία</a:t>
            </a:r>
          </a:p>
        </p:txBody>
      </p:sp>
      <p:sp>
        <p:nvSpPr>
          <p:cNvPr id="14339" name="Rectangle 3"/>
          <p:cNvSpPr>
            <a:spLocks noGrp="1"/>
          </p:cNvSpPr>
          <p:nvPr>
            <p:ph idx="1"/>
          </p:nvPr>
        </p:nvSpPr>
        <p:spPr>
          <a:xfrm>
            <a:off x="608899" y="1412776"/>
            <a:ext cx="6348413" cy="3881437"/>
          </a:xfrm>
        </p:spPr>
        <p:txBody>
          <a:bodyPr vert="horz" wrap="square" lIns="91440" tIns="45720" rIns="91440" bIns="45720" anchor="t" anchorCtr="0"/>
          <a:lstStyle/>
          <a:p>
            <a:pPr>
              <a:lnSpc>
                <a:spcPct val="90000"/>
              </a:lnSpc>
            </a:pPr>
            <a:endParaRPr lang="el-GR" altLang="en-US" dirty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Διδακτικό εγχειρίδιο</a:t>
            </a:r>
          </a:p>
          <a:p>
            <a:pPr>
              <a:lnSpc>
                <a:spcPct val="90000"/>
              </a:lnSpc>
            </a:pPr>
            <a:r>
              <a:rPr lang="el-G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Ηλεκτρονικός υπολογιστής</a:t>
            </a:r>
          </a:p>
          <a:p>
            <a:pPr>
              <a:lnSpc>
                <a:spcPct val="90000"/>
              </a:lnSpc>
            </a:pPr>
            <a:r>
              <a:rPr lang="el-GR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Βιντεοπροβολέας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l-G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Οπτικοακουστικό υλικό</a:t>
            </a:r>
            <a:endParaRPr lang="el-G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l-G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Πειράματα</a:t>
            </a:r>
          </a:p>
          <a:p>
            <a:pPr>
              <a:lnSpc>
                <a:spcPct val="90000"/>
              </a:lnSpc>
            </a:pPr>
            <a:r>
              <a:rPr lang="el-G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Μικροσκόπιο</a:t>
            </a:r>
            <a:endParaRPr lang="el-G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Μοντέλα</a:t>
            </a:r>
          </a:p>
          <a:p>
            <a:pPr>
              <a:lnSpc>
                <a:spcPct val="90000"/>
              </a:lnSpc>
            </a:pPr>
            <a:endParaRPr lang="el-GR" altLang="en-US" dirty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endParaRPr lang="el-GR" alt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719" y="4725144"/>
            <a:ext cx="2510136" cy="1882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553156"/>
            <a:ext cx="2637896" cy="1978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202" y="2639165"/>
            <a:ext cx="2126783" cy="2835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3501008"/>
            <a:ext cx="2097280" cy="2796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609600" y="609600"/>
            <a:ext cx="6455410" cy="950595"/>
          </a:xfrm>
        </p:spPr>
        <p:txBody>
          <a:bodyPr vert="horz" wrap="square" lIns="91440" tIns="45720" rIns="91440" bIns="45720" anchor="t" anchorCtr="0">
            <a:normAutofit/>
          </a:bodyPr>
          <a:lstStyle/>
          <a:p>
            <a:pPr algn="ctr">
              <a:buNone/>
            </a:pP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Ο τρόπος διδασκαλίας</a:t>
            </a:r>
          </a:p>
        </p:txBody>
      </p:sp>
      <p:sp>
        <p:nvSpPr>
          <p:cNvPr id="13315" name="Rectangle 3"/>
          <p:cNvSpPr>
            <a:spLocks noGrp="1"/>
          </p:cNvSpPr>
          <p:nvPr>
            <p:ph idx="1"/>
          </p:nvPr>
        </p:nvSpPr>
        <p:spPr>
          <a:xfrm>
            <a:off x="663098" y="1268760"/>
            <a:ext cx="6348413" cy="3881437"/>
          </a:xfrm>
        </p:spPr>
        <p:txBody>
          <a:bodyPr vert="horz" wrap="square" lIns="91440" tIns="45720" rIns="91440" bIns="45720" anchor="t" anchorCtr="0">
            <a:normAutofit/>
          </a:bodyPr>
          <a:lstStyle/>
          <a:p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Το μάθημα γίνεται σε ειδική </a:t>
            </a:r>
            <a:r>
              <a:rPr lang="el-G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αίθουσα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l-G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μη εξεταζόμενο μάθημα για την Α΄ γυμνασίου.</a:t>
            </a:r>
          </a:p>
          <a:p>
            <a:endParaRPr lang="el-GR" alt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84" y="2348880"/>
            <a:ext cx="5760640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6962</TotalTime>
  <Words>710</Words>
  <Application>Microsoft Office PowerPoint</Application>
  <PresentationFormat>On-screen Show (4:3)</PresentationFormat>
  <Paragraphs>103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Comic Sans MS</vt:lpstr>
      <vt:lpstr>Trebuchet MS</vt:lpstr>
      <vt:lpstr>Wingdings</vt:lpstr>
      <vt:lpstr>Wingdings 3</vt:lpstr>
      <vt:lpstr>Facet</vt:lpstr>
      <vt:lpstr>Ενημέρωση των  γονέων/κηδεμόνων  της Α΄ γυμνασίου  Μάθημα: Βιολογία </vt:lpstr>
      <vt:lpstr>PowerPoint Presentation</vt:lpstr>
      <vt:lpstr>PowerPoint Presentation</vt:lpstr>
      <vt:lpstr>Οι στόχοι του μαθήματος</vt:lpstr>
      <vt:lpstr>Να υιοθετήσουν αξίες, στάσεις και συμπεριφορές </vt:lpstr>
      <vt:lpstr>PowerPoint Presentation</vt:lpstr>
      <vt:lpstr>Θεματικές ενότητες του μαθήματος</vt:lpstr>
      <vt:lpstr>Μαθησιακά εργαλεία</vt:lpstr>
      <vt:lpstr>Ο τρόπος διδασκαλίας</vt:lpstr>
      <vt:lpstr>Ο τρόπος διδασκαλίας</vt:lpstr>
      <vt:lpstr>Ο τρόπος διδασκαλίας</vt:lpstr>
      <vt:lpstr>Ο τρόπος διδασκαλίας</vt:lpstr>
      <vt:lpstr>Βιβλίο δραστηριοτήτων- Πώς εργάζονται τα παιδιά</vt:lpstr>
      <vt:lpstr>Βιβλίο δραστηριοτήτων- Πώς εργάζονται τα παιδιά</vt:lpstr>
      <vt:lpstr>Βιβλίο δραστηριοτήτων- Πώς εργάζονται τα παιδιά</vt:lpstr>
      <vt:lpstr>Βιβλίο δραστηριοτήτων- Πώς εργάζονται τα παιδιά</vt:lpstr>
      <vt:lpstr>Ετοιμασία παρασκευασμάτων και παρατήρηση ζωικών κυττάρων στο μικροσκόπιο </vt:lpstr>
      <vt:lpstr>Δημιουργικές εργασίες- Κατασκευή μοντέλων</vt:lpstr>
      <vt:lpstr>Αξιολόγηση του μαθητή</vt:lpstr>
      <vt:lpstr>Πώς πρέπει να μελετούν  οι μαθητές στο σπίτι; </vt:lpstr>
      <vt:lpstr>Ο ρόλος των γονέων/κηδεμόνων στη μελέτη των μαθητών </vt:lpstr>
      <vt:lpstr>Ο ρόλος των γονέων/κηδεμόνων στη μελέτη των μαθητών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Νέο αναλυτικό πρόγραμμα Φυσιογνωστικών-Βιολογίας Τρόπος μελέτης των μαθητών</dc:title>
  <dc:creator>Teacher</dc:creator>
  <cp:lastModifiedBy>User</cp:lastModifiedBy>
  <cp:revision>54</cp:revision>
  <dcterms:created xsi:type="dcterms:W3CDTF">2011-11-19T16:59:00Z</dcterms:created>
  <dcterms:modified xsi:type="dcterms:W3CDTF">2023-10-30T08:40:40Z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0B5FF0A428BF4C85B7C62F19315C9524_12</vt:lpwstr>
  </property>
  <property fmtid="{D5CDD505-2E9C-101B-9397-08002B2CF9AE}" pid="3" name="KSOProductBuildVer">
    <vt:lpwstr>1033-12.2.0.13266</vt:lpwstr>
  </property>
</Properties>
</file>