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sldIdLst>
    <p:sldId id="256" r:id="rId2"/>
    <p:sldId id="263" r:id="rId3"/>
    <p:sldId id="290" r:id="rId4"/>
    <p:sldId id="257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9598F"/>
    <a:srgbClr val="1E1088"/>
    <a:srgbClr val="3A1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B2CAC-DC8C-4FA0-A187-00659390B3BF}" type="datetimeFigureOut">
              <a:rPr lang="en-US" smtClean="0"/>
              <a:pPr/>
              <a:t>24/10/2023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544E1-A9BE-42CF-92C6-8A924831E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AF2B-F3DD-4480-AE7B-92BD1A5E2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5812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00E34-3E06-42D1-910F-DDF2875E9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182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2C9A-1F71-48B1-9612-3CF01EF73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2463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C6337-91B7-498B-A713-D55C86CF4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7136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1E6E-EBDF-48B3-A418-DF6B90FDF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7796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9877-94D3-46DB-A4AF-9697F36BF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152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33B2-E473-4100-897A-77BEEA40E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27333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36C7-E72D-40D2-B716-3611BF9FB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7790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3B37-60D7-483C-8CAC-9AD779A70F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4696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2664-F705-43F9-A7AB-44567FD51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661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DE821-4EAE-4F0D-B237-8978D47BE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5687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529FE-4C78-4CFC-ABD0-5F88495A8E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9126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AE06-4E5B-434E-A433-93EAE4058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8711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49A2B880-0A2F-4658-9E4F-023917ADB4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664537" cy="4509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744417" cy="450912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6002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el-GR" sz="2000" dirty="0" smtClean="0">
                <a:solidFill>
                  <a:schemeClr val="tx1"/>
                </a:solidFill>
              </a:rPr>
              <a:t>ΡΧΑΙΑ ΕΛΛΗΝΙΚΗ ΓΛΩΣΣΑ ΚΑΙ </a:t>
            </a:r>
            <a:r>
              <a:rPr lang="el-GR" sz="4000" dirty="0" smtClean="0">
                <a:solidFill>
                  <a:schemeClr val="tx1"/>
                </a:solidFill>
              </a:rPr>
              <a:t>Γ</a:t>
            </a:r>
            <a:r>
              <a:rPr lang="el-GR" sz="2000" dirty="0" smtClean="0">
                <a:solidFill>
                  <a:schemeClr val="tx1"/>
                </a:solidFill>
              </a:rPr>
              <a:t>ΡΑΜΜΑΤΕΙΑ</a:t>
            </a:r>
            <a:br>
              <a:rPr lang="el-GR" sz="2000" dirty="0" smtClean="0">
                <a:solidFill>
                  <a:schemeClr val="tx1"/>
                </a:solidFill>
              </a:rPr>
            </a:br>
            <a:r>
              <a:rPr lang="el-GR" sz="4000" dirty="0" smtClean="0">
                <a:solidFill>
                  <a:schemeClr val="tx1"/>
                </a:solidFill>
              </a:rPr>
              <a:t>Α Γ</a:t>
            </a:r>
            <a:r>
              <a:rPr lang="el-GR" sz="2000" dirty="0" smtClean="0">
                <a:solidFill>
                  <a:schemeClr val="tx1"/>
                </a:solidFill>
              </a:rPr>
              <a:t>ΥΜΝΑΣΙΟΥ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42" y="65541"/>
            <a:ext cx="8510588" cy="1325563"/>
          </a:xfrm>
        </p:spPr>
        <p:txBody>
          <a:bodyPr/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Βοηθητικό υλικό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288730" cy="45423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376264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" y="1268761"/>
            <a:ext cx="2630588" cy="2232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27" y="1268761"/>
            <a:ext cx="244366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Διδακτικές περίοδοι </a:t>
            </a:r>
            <a:br>
              <a:rPr lang="el-GR" b="1" dirty="0" smtClean="0">
                <a:solidFill>
                  <a:schemeClr val="tx1"/>
                </a:solidFill>
              </a:rPr>
            </a:br>
            <a:r>
              <a:rPr lang="el-GR" b="1" dirty="0" smtClean="0">
                <a:solidFill>
                  <a:schemeClr val="tx1"/>
                </a:solidFill>
              </a:rPr>
              <a:t>Αρχαίων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2132856"/>
            <a:ext cx="4194175" cy="3966319"/>
          </a:xfrm>
        </p:spPr>
        <p:txBody>
          <a:bodyPr/>
          <a:lstStyle/>
          <a:p>
            <a:r>
              <a:rPr lang="el-GR" b="1" u="sng" dirty="0" smtClean="0"/>
              <a:t>Α ΤΕΤΡΑΜΗΝΟ</a:t>
            </a:r>
          </a:p>
          <a:p>
            <a:r>
              <a:rPr lang="el-GR" dirty="0" smtClean="0"/>
              <a:t>2 περίοδοι Οδύσσεια</a:t>
            </a:r>
          </a:p>
          <a:p>
            <a:r>
              <a:rPr lang="el-GR" dirty="0" smtClean="0"/>
              <a:t>2 περίοδοι Αρχαία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194175" cy="3966319"/>
          </a:xfrm>
        </p:spPr>
        <p:txBody>
          <a:bodyPr/>
          <a:lstStyle/>
          <a:p>
            <a:r>
              <a:rPr lang="el-G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ΤΕΤΡΑΜΗΝΟ</a:t>
            </a:r>
          </a:p>
          <a:p>
            <a:r>
              <a:rPr lang="el-GR" dirty="0" smtClean="0"/>
              <a:t>1 περίοδος Οδύσσεια</a:t>
            </a:r>
          </a:p>
          <a:p>
            <a:r>
              <a:rPr lang="el-GR" dirty="0" smtClean="0"/>
              <a:t>3 περίοδοι Αρχαία</a:t>
            </a:r>
          </a:p>
        </p:txBody>
      </p:sp>
    </p:spTree>
    <p:extLst>
      <p:ext uri="{BB962C8B-B14F-4D97-AF65-F5344CB8AC3E}">
        <p14:creationId xmlns:p14="http://schemas.microsoft.com/office/powerpoint/2010/main" val="3080730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u="sng" dirty="0" smtClean="0">
                <a:solidFill>
                  <a:schemeClr val="tx1"/>
                </a:solidFill>
                <a:effectLst/>
              </a:rPr>
              <a:t>Σκοπός Διδασκαλίας του μαθήματος των Αρχαίων Ελληνικών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124744"/>
            <a:ext cx="8540750" cy="5616624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el-GR" sz="1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l-GR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Στην </a:t>
            </a:r>
            <a:r>
              <a:rPr lang="el-GR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Α΄ τάξη Γυμνασίου o σκοπός της διδασκαλίας της Αρχαίας Ελληνικής Γλώσσας είναι </a:t>
            </a:r>
            <a:r>
              <a:rPr lang="el-GR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κατά κύριο </a:t>
            </a:r>
            <a:r>
              <a:rPr lang="el-GR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λόγο η πρώτη επαφή των μαθητών/μαθητριών με τον αρχαίο ελληνικό λόγο, ώστε να αγαπήσουν </a:t>
            </a:r>
            <a:r>
              <a:rPr lang="el-GR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το μάθημα και βαθμιαία να αποκτήσουν την ικανότητα να κατανοούν τους αρχαίους Έλληνες συγγραφείς από το </a:t>
            </a:r>
            <a:r>
              <a:rPr lang="el-GR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πρωτότυπο και να γίνονται δέκτες των μηνυμάτων </a:t>
            </a:r>
            <a:r>
              <a:rPr lang="el-GR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τους.</a:t>
            </a:r>
            <a:endParaRPr lang="el-GR" sz="28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l-GR" sz="1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1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1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en-US" sz="16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859338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543300" y="5392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u="sng" dirty="0">
                <a:solidFill>
                  <a:schemeClr val="tx1"/>
                </a:solidFill>
              </a:rPr>
              <a:t>Συνοπτικός πίνακας γραμματικών και συντακτικών φαινομένων Α΄ Γυμνασίου </a:t>
            </a:r>
            <a:r>
              <a:rPr lang="el-GR" b="1" u="sng" dirty="0"/>
              <a:t/>
            </a:r>
            <a:br>
              <a:rPr lang="el-GR" b="1" u="sng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1625" y="1196752"/>
            <a:ext cx="4194175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000" b="1" u="sng" dirty="0" smtClean="0"/>
              <a:t>Α</a:t>
            </a:r>
            <a:r>
              <a:rPr lang="el-GR" sz="2000" b="1" u="sng" dirty="0"/>
              <a:t>΄ </a:t>
            </a:r>
            <a:r>
              <a:rPr lang="el-GR" sz="2000" b="1" u="sng" dirty="0" smtClean="0"/>
              <a:t>Τεύχος                                                                                                                     </a:t>
            </a:r>
            <a:endParaRPr lang="el-GR" sz="2000" b="1" u="sng" dirty="0"/>
          </a:p>
          <a:p>
            <a:r>
              <a:rPr lang="el-GR" sz="2000" dirty="0" smtClean="0"/>
              <a:t>Τόνοι</a:t>
            </a:r>
            <a:endParaRPr lang="el-GR" sz="2000" dirty="0"/>
          </a:p>
          <a:p>
            <a:r>
              <a:rPr lang="el-GR" sz="2000" dirty="0" smtClean="0"/>
              <a:t> </a:t>
            </a:r>
            <a:r>
              <a:rPr lang="el-GR" sz="2000" dirty="0"/>
              <a:t>Πνεύματα</a:t>
            </a:r>
          </a:p>
          <a:p>
            <a:r>
              <a:rPr lang="el-GR" sz="2000" dirty="0" smtClean="0"/>
              <a:t>Κανόνες </a:t>
            </a:r>
            <a:r>
              <a:rPr lang="el-GR" sz="2000" dirty="0"/>
              <a:t>τονισμού</a:t>
            </a:r>
          </a:p>
          <a:p>
            <a:r>
              <a:rPr lang="el-GR" sz="2000" dirty="0" smtClean="0"/>
              <a:t>Μέρη </a:t>
            </a:r>
            <a:r>
              <a:rPr lang="el-GR" sz="2000" dirty="0"/>
              <a:t>του λόγου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Άρθρο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Β΄ κλίση ουσιαστικών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Ενεστώτας του </a:t>
            </a:r>
            <a:r>
              <a:rPr lang="el-GR" sz="2000" dirty="0" err="1"/>
              <a:t>εἰμί</a:t>
            </a:r>
            <a:endParaRPr lang="el-GR" sz="2000" dirty="0"/>
          </a:p>
          <a:p>
            <a:r>
              <a:rPr lang="el-GR" sz="2000" dirty="0" smtClean="0"/>
              <a:t>Προσωπική </a:t>
            </a:r>
            <a:r>
              <a:rPr lang="el-GR" sz="2000" dirty="0"/>
              <a:t>αντωνυμία</a:t>
            </a:r>
          </a:p>
          <a:p>
            <a:r>
              <a:rPr lang="el-GR" sz="2000" dirty="0" smtClean="0"/>
              <a:t>Κύριοι </a:t>
            </a:r>
            <a:r>
              <a:rPr lang="el-GR" sz="2000" dirty="0"/>
              <a:t>όροι πρότασης: </a:t>
            </a:r>
            <a:r>
              <a:rPr lang="el-GR" sz="2000" dirty="0" err="1" smtClean="0"/>
              <a:t>υποκείμενο,συνδετικό</a:t>
            </a:r>
            <a:r>
              <a:rPr lang="el-GR" sz="2000" dirty="0" smtClean="0"/>
              <a:t> </a:t>
            </a:r>
            <a:r>
              <a:rPr lang="el-GR" sz="2000" dirty="0"/>
              <a:t>ρήμα, </a:t>
            </a:r>
            <a:r>
              <a:rPr lang="el-GR" sz="2000" dirty="0" err="1" smtClean="0"/>
              <a:t>κατηγορούμενο,αντικείμενο</a:t>
            </a:r>
            <a:r>
              <a:rPr lang="el-GR" sz="2000" dirty="0" smtClean="0"/>
              <a:t> </a:t>
            </a:r>
            <a:endParaRPr lang="el-GR" sz="2000" dirty="0"/>
          </a:p>
          <a:p>
            <a:r>
              <a:rPr lang="el-GR" sz="2000" dirty="0" smtClean="0"/>
              <a:t>Οριστική </a:t>
            </a:r>
            <a:r>
              <a:rPr lang="el-GR" sz="2000" dirty="0"/>
              <a:t>Ενεστώτα και </a:t>
            </a:r>
            <a:r>
              <a:rPr lang="el-GR" sz="2000" dirty="0" smtClean="0"/>
              <a:t>Μέλλοντα βαρύτονων </a:t>
            </a:r>
            <a:r>
              <a:rPr lang="el-GR" sz="2000" dirty="0"/>
              <a:t>ρημάτων </a:t>
            </a:r>
            <a:r>
              <a:rPr lang="el-GR" sz="2000" dirty="0" smtClean="0"/>
              <a:t>ενεργητικής φωνής                                              </a:t>
            </a:r>
            <a:endParaRPr lang="el-GR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94175" cy="5472608"/>
          </a:xfrm>
        </p:spPr>
        <p:txBody>
          <a:bodyPr/>
          <a:lstStyle/>
          <a:p>
            <a:pPr marL="0" indent="0">
              <a:buNone/>
            </a:pPr>
            <a:r>
              <a:rPr lang="el-GR" sz="2000" b="1" u="sng" dirty="0"/>
              <a:t>Β΄ Τεύχος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Α΄ κλίση ουσιαστικών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Δεικτική αντωνυμία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Οριστική Παρατατικού και</a:t>
            </a:r>
          </a:p>
          <a:p>
            <a:pPr marL="0" indent="0">
              <a:buNone/>
            </a:pPr>
            <a:r>
              <a:rPr lang="el-GR" sz="2000" dirty="0" smtClean="0"/>
              <a:t>      Αορίστου </a:t>
            </a:r>
            <a:r>
              <a:rPr lang="el-GR" sz="2000" dirty="0"/>
              <a:t>βαρύτονων ρημάτων</a:t>
            </a:r>
          </a:p>
          <a:p>
            <a:pPr marL="0" indent="0">
              <a:buNone/>
            </a:pPr>
            <a:r>
              <a:rPr lang="el-GR" sz="2000" dirty="0" smtClean="0"/>
              <a:t>      ενεργητικής </a:t>
            </a:r>
            <a:r>
              <a:rPr lang="el-GR" sz="2000" dirty="0"/>
              <a:t>φωνής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Αύξηση (χρονική, </a:t>
            </a:r>
            <a:r>
              <a:rPr lang="el-GR" sz="2000" dirty="0" smtClean="0"/>
              <a:t>συλλαβική,</a:t>
            </a:r>
          </a:p>
          <a:p>
            <a:pPr marL="0" indent="0">
              <a:buNone/>
            </a:pPr>
            <a:r>
              <a:rPr lang="el-GR" sz="2000" dirty="0" smtClean="0"/>
              <a:t>      εσωτερική)</a:t>
            </a:r>
          </a:p>
          <a:p>
            <a:r>
              <a:rPr lang="el-GR" sz="2000" dirty="0" smtClean="0"/>
              <a:t> </a:t>
            </a:r>
            <a:r>
              <a:rPr lang="el-GR" sz="2000" dirty="0"/>
              <a:t>Οριστική Παρατατικού του </a:t>
            </a:r>
            <a:r>
              <a:rPr lang="el-GR" sz="2000" dirty="0" err="1"/>
              <a:t>εἰμί</a:t>
            </a:r>
            <a:endParaRPr lang="el-GR" sz="2000" dirty="0"/>
          </a:p>
          <a:p>
            <a:r>
              <a:rPr lang="el-GR" sz="2000" dirty="0"/>
              <a:t> </a:t>
            </a:r>
            <a:r>
              <a:rPr lang="el-GR" sz="2000" dirty="0" smtClean="0"/>
              <a:t>Οριστική </a:t>
            </a:r>
            <a:r>
              <a:rPr lang="el-GR" sz="2000" dirty="0"/>
              <a:t>Παρακειμένου και</a:t>
            </a:r>
          </a:p>
          <a:p>
            <a:pPr marL="0" indent="0">
              <a:buNone/>
            </a:pPr>
            <a:r>
              <a:rPr lang="el-GR" sz="2000" dirty="0" smtClean="0"/>
              <a:t>      Υπερσυντελίκου </a:t>
            </a:r>
            <a:r>
              <a:rPr lang="el-GR" sz="2000" dirty="0"/>
              <a:t>ενεργητικής </a:t>
            </a:r>
            <a:r>
              <a:rPr lang="el-GR" sz="2000" dirty="0" smtClean="0"/>
              <a:t>        φωνής βαρύτονων φωνηεντόληκτων ρημάτων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9817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510588" cy="5832648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l-GR" sz="3600" b="1" u="sng" dirty="0" smtClean="0">
                <a:solidFill>
                  <a:schemeClr val="tx1"/>
                </a:solidFill>
                <a:effectLst/>
              </a:rPr>
              <a:t>ΔΙΑΜΟΡΦΩΤΙΚΗ ΑΞΙΟΛΟΓΗΣΗ ΜΑΘΗΤΗ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l-GR" sz="2000" dirty="0" smtClean="0">
                <a:solidFill>
                  <a:schemeClr val="tx1"/>
                </a:solidFill>
                <a:effectLst/>
              </a:rPr>
            </a:br>
            <a:r>
              <a:rPr lang="el-GR" sz="2000" dirty="0">
                <a:solidFill>
                  <a:schemeClr val="tx1"/>
                </a:solidFill>
                <a:effectLst/>
              </a:rPr>
              <a:t>• 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>Συμμετοχή </a:t>
            </a:r>
            <a:r>
              <a:rPr lang="el-GR" sz="2000" dirty="0">
                <a:solidFill>
                  <a:schemeClr val="tx1"/>
                </a:solidFill>
                <a:effectLst/>
              </a:rPr>
              <a:t>μαθητή/-</a:t>
            </a:r>
            <a:r>
              <a:rPr lang="el-GR" sz="2000" dirty="0" err="1">
                <a:solidFill>
                  <a:schemeClr val="tx1"/>
                </a:solidFill>
                <a:effectLst/>
              </a:rPr>
              <a:t>τριας</a:t>
            </a:r>
            <a:r>
              <a:rPr lang="el-GR" sz="2000" dirty="0">
                <a:solidFill>
                  <a:schemeClr val="tx1"/>
                </a:solidFill>
                <a:effectLst/>
              </a:rPr>
              <a:t> στην τάξη</a:t>
            </a:r>
            <a:br>
              <a:rPr lang="el-GR" sz="2000" dirty="0">
                <a:solidFill>
                  <a:schemeClr val="tx1"/>
                </a:solidFill>
                <a:effectLst/>
              </a:rPr>
            </a:br>
            <a:r>
              <a:rPr lang="el-GR" sz="2000" dirty="0">
                <a:solidFill>
                  <a:schemeClr val="tx1"/>
                </a:solidFill>
                <a:effectLst/>
              </a:rPr>
              <a:t>• Ενδιαφέρον για το μάθημα (συνέπεια, 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>καταγραφή </a:t>
            </a:r>
            <a:r>
              <a:rPr lang="el-GR" sz="2000" dirty="0" err="1" smtClean="0">
                <a:solidFill>
                  <a:schemeClr val="tx1"/>
                </a:solidFill>
                <a:effectLst/>
              </a:rPr>
              <a:t>σημειώσεων,ενεργητική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el-GR" sz="2000" dirty="0">
                <a:solidFill>
                  <a:schemeClr val="tx1"/>
                </a:solidFill>
                <a:effectLst/>
              </a:rPr>
              <a:t>ακρόαση)</a:t>
            </a:r>
            <a:br>
              <a:rPr lang="el-GR" sz="2000" dirty="0">
                <a:solidFill>
                  <a:schemeClr val="tx1"/>
                </a:solidFill>
                <a:effectLst/>
              </a:rPr>
            </a:br>
            <a:r>
              <a:rPr lang="el-GR" sz="2000" dirty="0">
                <a:solidFill>
                  <a:schemeClr val="tx1"/>
                </a:solidFill>
                <a:effectLst/>
              </a:rPr>
              <a:t>• Προφορική συμμετοχή (απαντήσεις [συχνότητα-ορθότητα])</a:t>
            </a:r>
            <a:br>
              <a:rPr lang="el-GR" sz="2000" dirty="0">
                <a:solidFill>
                  <a:schemeClr val="tx1"/>
                </a:solidFill>
                <a:effectLst/>
              </a:rPr>
            </a:br>
            <a:r>
              <a:rPr lang="el-GR" sz="2000" dirty="0">
                <a:solidFill>
                  <a:schemeClr val="tx1"/>
                </a:solidFill>
                <a:effectLst/>
              </a:rPr>
              <a:t>• Δραστηριότητες στην τάξη (ατομικά-συνεργατικά-στην ολομέλεια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>)</a:t>
            </a:r>
            <a:br>
              <a:rPr lang="el-GR" sz="2000" dirty="0" smtClean="0">
                <a:solidFill>
                  <a:schemeClr val="tx1"/>
                </a:solidFill>
                <a:effectLst/>
              </a:rPr>
            </a:br>
            <a:r>
              <a:rPr lang="el-GR" sz="2000" dirty="0" smtClean="0">
                <a:solidFill>
                  <a:schemeClr val="tx1"/>
                </a:solidFill>
                <a:effectLst/>
              </a:rPr>
              <a:t>• Κατ’ </a:t>
            </a:r>
            <a:r>
              <a:rPr lang="el-GR" sz="2000" dirty="0" err="1" smtClean="0">
                <a:solidFill>
                  <a:schemeClr val="tx1"/>
                </a:solidFill>
                <a:effectLst/>
              </a:rPr>
              <a:t>οίκον</a:t>
            </a:r>
            <a:r>
              <a:rPr lang="el-GR" sz="2000" dirty="0" smtClean="0">
                <a:solidFill>
                  <a:schemeClr val="tx1"/>
                </a:solidFill>
                <a:effectLst/>
              </a:rPr>
              <a:t> εργασία</a:t>
            </a:r>
            <a:br>
              <a:rPr lang="el-GR" sz="2000" dirty="0" smtClean="0">
                <a:solidFill>
                  <a:schemeClr val="tx1"/>
                </a:solidFill>
                <a:effectLst/>
              </a:rPr>
            </a:br>
            <a:r>
              <a:rPr lang="el-GR" sz="2000" dirty="0" smtClean="0">
                <a:solidFill>
                  <a:schemeClr val="tx1"/>
                </a:solidFill>
                <a:effectLst/>
              </a:rPr>
              <a:t>• Μικρές δημιουργικές εργασίες ( ατομικές ή ομαδικές)</a:t>
            </a:r>
            <a:r>
              <a:rPr lang="en-US" dirty="0">
                <a:solidFill>
                  <a:srgbClr val="8A8472"/>
                </a:solidFill>
                <a:effectLst/>
              </a:rPr>
              <a:t/>
            </a:r>
            <a:br>
              <a:rPr lang="en-US" dirty="0">
                <a:solidFill>
                  <a:srgbClr val="8A8472"/>
                </a:solidFill>
                <a:effectLst/>
              </a:rPr>
            </a:br>
            <a:r>
              <a:rPr lang="el-GR" sz="2000" dirty="0" smtClean="0">
                <a:solidFill>
                  <a:schemeClr val="tx1"/>
                </a:solidFill>
                <a:effectLst/>
              </a:rPr>
              <a:t>• 1 Διαγώνισμα ανά Τετράμηνο ( Αρχαία και Οδύσσεια μαζί, πολύ απλοποιημένο, λίγη ύλη)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000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u="sng" dirty="0" smtClean="0">
                <a:solidFill>
                  <a:schemeClr val="tx1"/>
                </a:solidFill>
                <a:effectLst/>
              </a:rPr>
              <a:t>ΔΙΔΑΣΚΟΝΤΕΣ/ΟΥΣΕΣ ΑΡΧΑΙΩΝ ΕΛΛΗΝΙΚΩΝ</a:t>
            </a:r>
            <a:r>
              <a:rPr lang="en-US" dirty="0">
                <a:solidFill>
                  <a:srgbClr val="8A8472"/>
                </a:solidFill>
                <a:effectLst/>
              </a:rPr>
              <a:t/>
            </a:r>
            <a:br>
              <a:rPr lang="en-US" dirty="0">
                <a:solidFill>
                  <a:srgbClr val="8A8472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Γεωργίου Καλομοίρα Β.Δ. Α2, Α4, Α7</a:t>
            </a:r>
          </a:p>
          <a:p>
            <a:pPr>
              <a:lnSpc>
                <a:spcPct val="150000"/>
              </a:lnSpc>
            </a:pPr>
            <a:r>
              <a:rPr lang="el-GR" dirty="0"/>
              <a:t>Παπαμιχαήλ Μαρία Α3</a:t>
            </a:r>
          </a:p>
          <a:p>
            <a:pPr>
              <a:lnSpc>
                <a:spcPct val="150000"/>
              </a:lnSpc>
            </a:pPr>
            <a:r>
              <a:rPr lang="el-GR" dirty="0"/>
              <a:t>Γιάννης </a:t>
            </a:r>
            <a:r>
              <a:rPr lang="el-GR" dirty="0" err="1"/>
              <a:t>Φλουρής</a:t>
            </a:r>
            <a:r>
              <a:rPr lang="el-GR" dirty="0"/>
              <a:t> Α5</a:t>
            </a:r>
          </a:p>
          <a:p>
            <a:pPr>
              <a:lnSpc>
                <a:spcPct val="150000"/>
              </a:lnSpc>
            </a:pPr>
            <a:r>
              <a:rPr lang="el-GR" dirty="0"/>
              <a:t>Παναγιώτα Αντώνη Α1 , Α6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2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8">
      <a:dk1>
        <a:srgbClr val="000000"/>
      </a:dk1>
      <a:lt1>
        <a:srgbClr val="B9B9B9"/>
      </a:lt1>
      <a:dk2>
        <a:srgbClr val="8A8472"/>
      </a:dk2>
      <a:lt2>
        <a:srgbClr val="4D4D4D"/>
      </a:lt2>
      <a:accent1>
        <a:srgbClr val="EDEEE2"/>
      </a:accent1>
      <a:accent2>
        <a:srgbClr val="7FAA7E"/>
      </a:accent2>
      <a:accent3>
        <a:srgbClr val="D9D9D9"/>
      </a:accent3>
      <a:accent4>
        <a:srgbClr val="000000"/>
      </a:accent4>
      <a:accent5>
        <a:srgbClr val="F4F5EE"/>
      </a:accent5>
      <a:accent6>
        <a:srgbClr val="729A72"/>
      </a:accent6>
      <a:hlink>
        <a:srgbClr val="008000"/>
      </a:hlink>
      <a:folHlink>
        <a:srgbClr val="989400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2444</TotalTime>
  <Words>211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Times New Roman</vt:lpstr>
      <vt:lpstr>Wingdings</vt:lpstr>
      <vt:lpstr>Clouds</vt:lpstr>
      <vt:lpstr>ΑΡΧΑΙΑ ΕΛΛΗΝΙΚΗ ΓΛΩΣΣΑ ΚΑΙ ΓΡΑΜΜΑΤΕΙΑ Α ΓΥΜΝΑΣΙΟΥ</vt:lpstr>
      <vt:lpstr>Βοηθητικό υλικό</vt:lpstr>
      <vt:lpstr>Διδακτικές περίοδοι  Αρχαίων</vt:lpstr>
      <vt:lpstr>Σκοπός Διδασκαλίας του μαθήματος των Αρχαίων Ελληνικών </vt:lpstr>
      <vt:lpstr>Συνοπτικός πίνακας γραμματικών και συντακτικών φαινομένων Α΄ Γυμνασίου  </vt:lpstr>
      <vt:lpstr>ΔΙΑΜΟΡΦΩΤΙΚΗ ΑΞΙΟΛΟΓΗΣΗ ΜΑΘΗΤΗ • Συμμετοχή μαθητή/-τριας στην τάξη • Ενδιαφέρον για το μάθημα (συνέπεια, καταγραφή σημειώσεων,ενεργητική ακρόαση) • Προφορική συμμετοχή (απαντήσεις [συχνότητα-ορθότητα]) • Δραστηριότητες στην τάξη (ατομικά-συνεργατικά-στην ολομέλεια) • Κατ’ οίκον εργασία • Μικρές δημιουργικές εργασίες ( ατομικές ή ομαδικές) • 1 Διαγώνισμα ανά Τετράμηνο ( Αρχαία και Οδύσσεια μαζί, πολύ απλοποιημένο, λίγη ύλη)</vt:lpstr>
      <vt:lpstr>ΔΙΔΑΣΚΟΝΤΕΣ/ΟΥΣΕΣ ΑΡΧΑΙΩΝ ΕΛΛΗΝΙΚΩΝ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Φιλική Εταιρεία  η κήρυξη της ελληνικής επανάστασης στις παραδουνάβιες ηγεμονίες</dc:title>
  <dc:creator>andri</dc:creator>
  <cp:lastModifiedBy>Teacher</cp:lastModifiedBy>
  <cp:revision>131</cp:revision>
  <dcterms:created xsi:type="dcterms:W3CDTF">2008-11-04T16:00:53Z</dcterms:created>
  <dcterms:modified xsi:type="dcterms:W3CDTF">2023-10-24T09:47:52Z</dcterms:modified>
</cp:coreProperties>
</file>